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7" r:id="rId4"/>
    <p:sldId id="288" r:id="rId5"/>
    <p:sldId id="258" r:id="rId6"/>
    <p:sldId id="268" r:id="rId7"/>
    <p:sldId id="269" r:id="rId8"/>
    <p:sldId id="267" r:id="rId9"/>
    <p:sldId id="284" r:id="rId10"/>
    <p:sldId id="289" r:id="rId11"/>
    <p:sldId id="286" r:id="rId12"/>
    <p:sldId id="276" r:id="rId13"/>
    <p:sldId id="290" r:id="rId14"/>
    <p:sldId id="277" r:id="rId15"/>
    <p:sldId id="285" r:id="rId16"/>
    <p:sldId id="260" r:id="rId17"/>
    <p:sldId id="259" r:id="rId18"/>
    <p:sldId id="261" r:id="rId19"/>
    <p:sldId id="262" r:id="rId20"/>
    <p:sldId id="263" r:id="rId21"/>
    <p:sldId id="264" r:id="rId22"/>
    <p:sldId id="266" r:id="rId23"/>
    <p:sldId id="280" r:id="rId24"/>
    <p:sldId id="272" r:id="rId25"/>
    <p:sldId id="279" r:id="rId26"/>
    <p:sldId id="281" r:id="rId27"/>
    <p:sldId id="282" r:id="rId28"/>
    <p:sldId id="283" r:id="rId29"/>
    <p:sldId id="27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84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6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882438284556125E-2"/>
          <c:y val="3.7277830456771417E-2"/>
          <c:w val="0.89729189807386933"/>
          <c:h val="0.875000090272456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Защита прав потребителей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Лист2!$C$2</c:f>
              <c:numCache>
                <c:formatCode>0.0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Лист2!$B$3</c:f>
              <c:strCache>
                <c:ptCount val="1"/>
                <c:pt idx="0">
                  <c:v>Обучение действиям в чрезвычайных ситуациях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Лист2!$C$3</c:f>
              <c:numCache>
                <c:formatCode>0.0</c:formatCode>
                <c:ptCount val="1"/>
                <c:pt idx="0">
                  <c:v>106.9</c:v>
                </c:pt>
              </c:numCache>
            </c:numRef>
          </c:val>
        </c:ser>
        <c:ser>
          <c:idx val="2"/>
          <c:order val="2"/>
          <c:tx>
            <c:strRef>
              <c:f>Лист2!$B$4</c:f>
              <c:strCache>
                <c:ptCount val="1"/>
                <c:pt idx="0">
                  <c:v>Общественные работы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Лист2!$C$4</c:f>
              <c:numCache>
                <c:formatCode>0.0</c:formatCode>
                <c:ptCount val="1"/>
                <c:pt idx="0">
                  <c:v>87</c:v>
                </c:pt>
              </c:numCache>
            </c:numRef>
          </c:val>
        </c:ser>
        <c:ser>
          <c:idx val="3"/>
          <c:order val="3"/>
          <c:tx>
            <c:strRef>
              <c:f>Лист2!$B$5</c:f>
              <c:strCache>
                <c:ptCount val="1"/>
                <c:pt idx="0">
                  <c:v>Трудоустройство несовершеннолетних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Лист2!$C$5</c:f>
              <c:numCache>
                <c:formatCode>0.0</c:formatCode>
                <c:ptCount val="1"/>
                <c:pt idx="0">
                  <c:v>447.6</c:v>
                </c:pt>
              </c:numCache>
            </c:numRef>
          </c:val>
        </c:ser>
        <c:ser>
          <c:idx val="4"/>
          <c:order val="4"/>
          <c:tx>
            <c:strRef>
              <c:f>Лист2!$B$6</c:f>
              <c:strCache>
                <c:ptCount val="1"/>
                <c:pt idx="0">
                  <c:v>Развитие малого бизнеса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Лист2!$C$6</c:f>
              <c:numCache>
                <c:formatCode>0.0</c:formatCode>
                <c:ptCount val="1"/>
                <c:pt idx="0">
                  <c:v>96</c:v>
                </c:pt>
              </c:numCache>
            </c:numRef>
          </c:val>
        </c:ser>
        <c:ser>
          <c:idx val="5"/>
          <c:order val="5"/>
          <c:tx>
            <c:strRef>
              <c:f>Лист2!$B$7</c:f>
              <c:strCache>
                <c:ptCount val="1"/>
                <c:pt idx="0">
                  <c:v>Благоустройство 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Лист2!$C$7</c:f>
              <c:numCache>
                <c:formatCode>0.0</c:formatCode>
                <c:ptCount val="1"/>
                <c:pt idx="0">
                  <c:v>27347.200000000001</c:v>
                </c:pt>
              </c:numCache>
            </c:numRef>
          </c:val>
        </c:ser>
        <c:ser>
          <c:idx val="6"/>
          <c:order val="6"/>
          <c:tx>
            <c:strRef>
              <c:f>Лист2!$B$8</c:f>
              <c:strCache>
                <c:ptCount val="1"/>
                <c:pt idx="0">
                  <c:v>Профессиональное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Лист2!$C$8</c:f>
              <c:numCache>
                <c:formatCode>0.0</c:formatCode>
                <c:ptCount val="1"/>
                <c:pt idx="0">
                  <c:v>200</c:v>
                </c:pt>
              </c:numCache>
            </c:numRef>
          </c:val>
        </c:ser>
        <c:ser>
          <c:idx val="7"/>
          <c:order val="7"/>
          <c:tx>
            <c:strRef>
              <c:f>Лист2!$B$9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Лист2!$C$9</c:f>
              <c:numCache>
                <c:formatCode>0.0</c:formatCode>
                <c:ptCount val="1"/>
                <c:pt idx="0">
                  <c:v>106</c:v>
                </c:pt>
              </c:numCache>
            </c:numRef>
          </c:val>
        </c:ser>
        <c:ser>
          <c:idx val="8"/>
          <c:order val="8"/>
          <c:tx>
            <c:strRef>
              <c:f>Лист2!$B$10</c:f>
              <c:strCache>
                <c:ptCount val="1"/>
                <c:pt idx="0">
                  <c:v>Военно-патриотическое воспитание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Лист2!$C$10</c:f>
              <c:numCache>
                <c:formatCode>0.0</c:formatCode>
                <c:ptCount val="1"/>
                <c:pt idx="0">
                  <c:v>200.9</c:v>
                </c:pt>
              </c:numCache>
            </c:numRef>
          </c:val>
        </c:ser>
        <c:ser>
          <c:idx val="9"/>
          <c:order val="9"/>
          <c:tx>
            <c:strRef>
              <c:f>Лист2!$B$11</c:f>
              <c:strCache>
                <c:ptCount val="1"/>
                <c:pt idx="0">
                  <c:v>Профилактика дорожно-транспортного травматизма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Лист2!$C$11</c:f>
              <c:numCache>
                <c:formatCode>0.0</c:formatCode>
                <c:ptCount val="1"/>
                <c:pt idx="0">
                  <c:v>155.6</c:v>
                </c:pt>
              </c:numCache>
            </c:numRef>
          </c:val>
        </c:ser>
        <c:ser>
          <c:idx val="10"/>
          <c:order val="10"/>
          <c:tx>
            <c:strRef>
              <c:f>Лист2!$B$12</c:f>
              <c:strCache>
                <c:ptCount val="1"/>
                <c:pt idx="0">
                  <c:v>Профилактика правонарушений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Лист2!$C$12</c:f>
              <c:numCache>
                <c:formatCode>0.0</c:formatCode>
                <c:ptCount val="1"/>
                <c:pt idx="0">
                  <c:v>72.400000000000006</c:v>
                </c:pt>
              </c:numCache>
            </c:numRef>
          </c:val>
        </c:ser>
        <c:ser>
          <c:idx val="11"/>
          <c:order val="11"/>
          <c:tx>
            <c:strRef>
              <c:f>Лист2!$B$13</c:f>
              <c:strCache>
                <c:ptCount val="1"/>
                <c:pt idx="0">
                  <c:v>Профилактика терроризма и экстремизма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Лист2!$C$13</c:f>
              <c:numCache>
                <c:formatCode>0.0</c:formatCode>
                <c:ptCount val="1"/>
                <c:pt idx="0">
                  <c:v>78</c:v>
                </c:pt>
              </c:numCache>
            </c:numRef>
          </c:val>
        </c:ser>
        <c:ser>
          <c:idx val="12"/>
          <c:order val="12"/>
          <c:tx>
            <c:strRef>
              <c:f>Лист2!$B$14</c:f>
              <c:strCache>
                <c:ptCount val="1"/>
                <c:pt idx="0">
                  <c:v>Профилактика наркомании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Лист2!$C$14</c:f>
              <c:numCache>
                <c:formatCode>0.0</c:formatCode>
                <c:ptCount val="1"/>
                <c:pt idx="0">
                  <c:v>114.4</c:v>
                </c:pt>
              </c:numCache>
            </c:numRef>
          </c:val>
        </c:ser>
        <c:ser>
          <c:idx val="13"/>
          <c:order val="13"/>
          <c:tx>
            <c:strRef>
              <c:f>Лист2!$B$15</c:f>
              <c:strCache>
                <c:ptCount val="1"/>
                <c:pt idx="0">
                  <c:v>Охрана здоровья граждан от табачного дыма                                       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Лист2!$C$15</c:f>
              <c:numCache>
                <c:formatCode>0.0</c:formatCode>
                <c:ptCount val="1"/>
                <c:pt idx="0">
                  <c:v>30</c:v>
                </c:pt>
              </c:numCache>
            </c:numRef>
          </c:val>
        </c:ser>
        <c:ser>
          <c:idx val="14"/>
          <c:order val="14"/>
          <c:tx>
            <c:strRef>
              <c:f>Лист2!$B$16</c:f>
              <c:strCache>
                <c:ptCount val="1"/>
                <c:pt idx="0">
                  <c:v>Профилактика межнациональных конфликтов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Лист2!$C$16</c:f>
              <c:numCache>
                <c:formatCode>0.0</c:formatCode>
                <c:ptCount val="1"/>
                <c:pt idx="0">
                  <c:v>59</c:v>
                </c:pt>
              </c:numCache>
            </c:numRef>
          </c:val>
        </c:ser>
        <c:ser>
          <c:idx val="15"/>
          <c:order val="15"/>
          <c:tx>
            <c:strRef>
              <c:f>Лист2!$B$17</c:f>
              <c:strCache>
                <c:ptCount val="1"/>
                <c:pt idx="0">
                  <c:v> Участие в городских праздничных мероприятий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Лист2!$C$17</c:f>
              <c:numCache>
                <c:formatCode>0.0</c:formatCode>
                <c:ptCount val="1"/>
                <c:pt idx="0">
                  <c:v>8282.2999999999993</c:v>
                </c:pt>
              </c:numCache>
            </c:numRef>
          </c:val>
        </c:ser>
        <c:ser>
          <c:idx val="16"/>
          <c:order val="16"/>
          <c:tx>
            <c:strRef>
              <c:f>Лист2!$B$18</c:f>
              <c:strCache>
                <c:ptCount val="1"/>
                <c:pt idx="0">
                  <c:v>Организация досуговых мероприятий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Лист2!$C$18</c:f>
              <c:numCache>
                <c:formatCode>0.0</c:formatCode>
                <c:ptCount val="1"/>
                <c:pt idx="0">
                  <c:v>1931</c:v>
                </c:pt>
              </c:numCache>
            </c:numRef>
          </c:val>
        </c:ser>
        <c:ser>
          <c:idx val="17"/>
          <c:order val="17"/>
          <c:tx>
            <c:strRef>
              <c:f>Лист2!$B$19</c:f>
              <c:strCache>
                <c:ptCount val="1"/>
                <c:pt idx="0">
                  <c:v>Физкультурно-оздоровительные мероприятия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Лист2!$C$19</c:f>
              <c:numCache>
                <c:formatCode>0.0</c:formatCode>
                <c:ptCount val="1"/>
                <c:pt idx="0">
                  <c:v>663.6</c:v>
                </c:pt>
              </c:numCache>
            </c:numRef>
          </c:val>
        </c:ser>
        <c:ser>
          <c:idx val="18"/>
          <c:order val="18"/>
          <c:tx>
            <c:strRef>
              <c:f>Лист2!$B$20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Лист2!$C$20</c:f>
              <c:numCache>
                <c:formatCode>0.0</c:formatCode>
                <c:ptCount val="1"/>
                <c:pt idx="0">
                  <c:v>1416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920376"/>
        <c:axId val="111552920"/>
        <c:axId val="0"/>
      </c:bar3DChart>
      <c:valAx>
        <c:axId val="11155292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53920376"/>
        <c:crosses val="autoZero"/>
        <c:crossBetween val="between"/>
      </c:valAx>
      <c:catAx>
        <c:axId val="153920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552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81889763779537E-2"/>
          <c:y val="2.3148148148148147E-2"/>
          <c:w val="0.81111111111111112"/>
          <c:h val="0.89260061242344702"/>
        </c:manualLayout>
      </c:layout>
      <c:area3DChart>
        <c:grouping val="standard"/>
        <c:varyColors val="0"/>
        <c:ser>
          <c:idx val="0"/>
          <c:order val="0"/>
          <c:tx>
            <c:strRef>
              <c:f>Хорактер.бюдж!$A$15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alpha val="35000"/>
              </a:schemeClr>
            </a:solidFill>
            <a:ln w="9525">
              <a:solidFill>
                <a:schemeClr val="accent6"/>
              </a:solidFill>
            </a:ln>
            <a:effectLst/>
            <a:sp3d contourW="9525">
              <a:contourClr>
                <a:schemeClr val="accent6"/>
              </a:contourClr>
            </a:sp3d>
          </c:spPr>
          <c:cat>
            <c:strRef>
              <c:f>Хорактер.бюдж!$C$14:$H$14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Хорактер.бюдж!$C$15:$H$15</c:f>
              <c:numCache>
                <c:formatCode>General</c:formatCode>
                <c:ptCount val="6"/>
                <c:pt idx="0">
                  <c:v>61232.1</c:v>
                </c:pt>
                <c:pt idx="1">
                  <c:v>70343.899999999994</c:v>
                </c:pt>
                <c:pt idx="2" formatCode="#,##0.00">
                  <c:v>64686</c:v>
                </c:pt>
                <c:pt idx="3" formatCode="#,##0.0">
                  <c:v>70439.600000000006</c:v>
                </c:pt>
                <c:pt idx="4" formatCode="#,##0.0">
                  <c:v>74822.100000000006</c:v>
                </c:pt>
                <c:pt idx="5" formatCode="#,##0.0">
                  <c:v>80407.8</c:v>
                </c:pt>
              </c:numCache>
            </c:numRef>
          </c:val>
        </c:ser>
        <c:ser>
          <c:idx val="1"/>
          <c:order val="1"/>
          <c:tx>
            <c:strRef>
              <c:f>Хорактер.бюдж!$A$16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alpha val="35000"/>
              </a:schemeClr>
            </a:solidFill>
            <a:ln w="9525">
              <a:solidFill>
                <a:schemeClr val="accent5"/>
              </a:solidFill>
            </a:ln>
            <a:effectLst/>
            <a:sp3d contourW="9525">
              <a:contourClr>
                <a:schemeClr val="accent5"/>
              </a:contourClr>
            </a:sp3d>
          </c:spPr>
          <c:cat>
            <c:strRef>
              <c:f>Хорактер.бюдж!$C$14:$H$14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Хорактер.бюдж!$C$16:$H$16</c:f>
              <c:numCache>
                <c:formatCode>General</c:formatCode>
                <c:ptCount val="6"/>
                <c:pt idx="0">
                  <c:v>58560.6</c:v>
                </c:pt>
                <c:pt idx="1">
                  <c:v>65198.3</c:v>
                </c:pt>
                <c:pt idx="2" formatCode="#,##0.00">
                  <c:v>72167.199999999997</c:v>
                </c:pt>
                <c:pt idx="3" formatCode="#,##0.0">
                  <c:v>76364</c:v>
                </c:pt>
                <c:pt idx="4" formatCode="#,##0.0">
                  <c:v>79171.8</c:v>
                </c:pt>
                <c:pt idx="5" formatCode="#,##0.0">
                  <c:v>80407.8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921552"/>
        <c:axId val="153919984"/>
        <c:axId val="153888408"/>
      </c:area3DChart>
      <c:catAx>
        <c:axId val="15392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tx1">
                <a:lumMod val="5000"/>
                <a:lumOff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baseline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919984"/>
        <c:crosses val="autoZero"/>
        <c:auto val="1"/>
        <c:lblAlgn val="ctr"/>
        <c:lblOffset val="100"/>
        <c:noMultiLvlLbl val="0"/>
      </c:catAx>
      <c:valAx>
        <c:axId val="153919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921552"/>
        <c:crosses val="autoZero"/>
        <c:crossBetween val="midCat"/>
      </c:valAx>
      <c:serAx>
        <c:axId val="1538884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"/>
                <a:lumOff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91998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59065534007146E-2"/>
          <c:y val="4.0303970051404861E-2"/>
          <c:w val="0.96832351527617577"/>
          <c:h val="0.94158785577875914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numRef>
              <c:extLst>
                <c:ext xmlns:c15="http://schemas.microsoft.com/office/drawing/2012/chart" uri="{02D57815-91ED-43cb-92C2-25804820EDAC}">
                  <c15:fullRef>
                    <c15:sqref>'Доходы бюджета'!$E$6:$E$11</c15:sqref>
                  </c15:fullRef>
                </c:ext>
              </c:extLst>
              <c:f>('Доходы бюджета'!$E$6,'Доходы бюджета'!$E$9:$E$11)</c:f>
              <c:numCache>
                <c:formatCode>0.00</c:formatCode>
                <c:ptCount val="4"/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'Доходы бюджета'!$H$6:$H$11</c15:sqref>
                  </c15:fullRef>
                </c:ext>
              </c:extLst>
              <c:f>('Доходы бюджета'!$H$6,'Доходы бюджета'!$H$9:$H$11)</c:f>
              <c:numCache>
                <c:formatCode>#,##0.0</c:formatCode>
                <c:ptCount val="4"/>
                <c:pt idx="0">
                  <c:v>50206.1</c:v>
                </c:pt>
                <c:pt idx="1">
                  <c:v>156.69999999999999</c:v>
                </c:pt>
                <c:pt idx="2">
                  <c:v>2671.5</c:v>
                </c:pt>
                <c:pt idx="3">
                  <c:v>11651.7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7"/>
          <c:dPt>
            <c:idx val="0"/>
            <c:bubble3D val="0"/>
            <c:explosion val="3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'Расходы бюджета'!$F$4:$F$29</c15:sqref>
                  </c15:fullRef>
                </c:ext>
              </c:extLst>
              <c:f>('Расходы бюджета'!$F$4,'Расходы бюджета'!$F$10,'Расходы бюджета'!$F$12,'Расходы бюджета'!$F$15,'Расходы бюджета'!$F$18,'Расходы бюджета'!$F$21,'Расходы бюджета'!$F$23,'Расходы бюджета'!$F$26,'Расходы бюджета'!$F$28)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'Расходы бюджета'!$G$4:$G$29</c15:sqref>
                  </c15:fullRef>
                </c:ext>
              </c:extLst>
              <c:f>('Расходы бюджета'!$G$4,'Расходы бюджета'!$G$10,'Расходы бюджета'!$G$12,'Расходы бюджета'!$G$15,'Расходы бюджета'!$G$18,'Расходы бюджета'!$G$21,'Расходы бюджета'!$G$23,'Расходы бюджета'!$G$26,'Расходы бюджета'!$G$28)</c:f>
              <c:numCache>
                <c:formatCode>#,##0.0</c:formatCode>
                <c:ptCount val="9"/>
                <c:pt idx="0">
                  <c:v>17763.599999999999</c:v>
                </c:pt>
                <c:pt idx="1">
                  <c:v>86.7</c:v>
                </c:pt>
                <c:pt idx="2">
                  <c:v>518.70000000000005</c:v>
                </c:pt>
                <c:pt idx="3">
                  <c:v>31794.3</c:v>
                </c:pt>
                <c:pt idx="4">
                  <c:v>847.7</c:v>
                </c:pt>
                <c:pt idx="5">
                  <c:v>8978.5</c:v>
                </c:pt>
                <c:pt idx="6">
                  <c:v>10617.8</c:v>
                </c:pt>
                <c:pt idx="7">
                  <c:v>632</c:v>
                </c:pt>
                <c:pt idx="8">
                  <c:v>927.9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2016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'Расходы бюджета'!$J$35:$J$60</c15:sqref>
                  </c15:fullRef>
                </c:ext>
              </c:extLst>
              <c:f>('Расходы бюджета'!$J$35,'Расходы бюджета'!$J$41,'Расходы бюджета'!$J$43,'Расходы бюджета'!$J$46,'Расходы бюджета'!$J$49,'Расходы бюджета'!$J$52,'Расходы бюджета'!$J$54,'Расходы бюджета'!$J$57,'Расходы бюджета'!$J$59)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'Расходы бюджета'!$K$35:$K$60</c15:sqref>
                  </c15:fullRef>
                </c:ext>
              </c:extLst>
              <c:f>('Расходы бюджета'!$K$35,'Расходы бюджета'!$K$41,'Расходы бюджета'!$K$43,'Расходы бюджета'!$K$46,'Расходы бюджета'!$K$49,'Расходы бюджета'!$K$52,'Расходы бюджета'!$K$54,'Расходы бюджета'!$K$57,'Расходы бюджета'!$K$59)</c:f>
              <c:numCache>
                <c:formatCode>#,##0.0</c:formatCode>
                <c:ptCount val="9"/>
                <c:pt idx="0">
                  <c:v>14091.199999999999</c:v>
                </c:pt>
                <c:pt idx="1">
                  <c:v>93</c:v>
                </c:pt>
                <c:pt idx="2">
                  <c:v>158</c:v>
                </c:pt>
                <c:pt idx="3">
                  <c:v>25998.5</c:v>
                </c:pt>
                <c:pt idx="4">
                  <c:v>684.7</c:v>
                </c:pt>
                <c:pt idx="5">
                  <c:v>7355.7</c:v>
                </c:pt>
                <c:pt idx="6">
                  <c:v>8706.2000000000007</c:v>
                </c:pt>
                <c:pt idx="7">
                  <c:v>454.7</c:v>
                </c:pt>
                <c:pt idx="8">
                  <c:v>1018.6</c:v>
                </c:pt>
              </c:numCache>
            </c:numRef>
          </c:val>
        </c:ser>
        <c:ser>
          <c:idx val="1"/>
          <c:order val="1"/>
          <c:tx>
            <c:v>2017</c:v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'Расходы бюджета'!$J$35:$J$60</c15:sqref>
                  </c15:fullRef>
                </c:ext>
              </c:extLst>
              <c:f>('Расходы бюджета'!$J$35,'Расходы бюджета'!$J$41,'Расходы бюджета'!$J$43,'Расходы бюджета'!$J$46,'Расходы бюджета'!$J$49,'Расходы бюджета'!$J$52,'Расходы бюджета'!$J$54,'Расходы бюджета'!$J$57,'Расходы бюджета'!$J$59)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'Расходы бюджета'!$L$35:$L$60</c15:sqref>
                  </c15:fullRef>
                </c:ext>
              </c:extLst>
              <c:f>('Расходы бюджета'!$L$35,'Расходы бюджета'!$L$41,'Расходы бюджета'!$L$43,'Расходы бюджета'!$L$46,'Расходы бюджета'!$L$49,'Расходы бюджета'!$L$52,'Расходы бюджета'!$L$54,'Расходы бюджета'!$L$57,'Расходы бюджета'!$L$59)</c:f>
              <c:numCache>
                <c:formatCode>#,##0.0</c:formatCode>
                <c:ptCount val="9"/>
                <c:pt idx="0">
                  <c:v>17940.5</c:v>
                </c:pt>
                <c:pt idx="1">
                  <c:v>98</c:v>
                </c:pt>
                <c:pt idx="2">
                  <c:v>446.1</c:v>
                </c:pt>
                <c:pt idx="3">
                  <c:v>26668.7</c:v>
                </c:pt>
                <c:pt idx="4">
                  <c:v>793.2</c:v>
                </c:pt>
                <c:pt idx="5">
                  <c:v>9035.2000000000007</c:v>
                </c:pt>
                <c:pt idx="6">
                  <c:v>8557.1</c:v>
                </c:pt>
                <c:pt idx="7">
                  <c:v>493</c:v>
                </c:pt>
                <c:pt idx="8">
                  <c:v>1166.5</c:v>
                </c:pt>
              </c:numCache>
            </c:numRef>
          </c:val>
        </c:ser>
        <c:ser>
          <c:idx val="2"/>
          <c:order val="2"/>
          <c:tx>
            <c:v>2018</c:v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'Расходы бюджета'!$J$35:$J$60</c15:sqref>
                  </c15:fullRef>
                </c:ext>
              </c:extLst>
              <c:f>('Расходы бюджета'!$J$35,'Расходы бюджета'!$J$41,'Расходы бюджета'!$J$43,'Расходы бюджета'!$J$46,'Расходы бюджета'!$J$49,'Расходы бюджета'!$J$52,'Расходы бюджета'!$J$54,'Расходы бюджета'!$J$57,'Расходы бюджета'!$J$59)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'Расходы бюджета'!$M$35:$M$60</c15:sqref>
                  </c15:fullRef>
                </c:ext>
              </c:extLst>
              <c:f>('Расходы бюджета'!$M$35,'Расходы бюджета'!$M$41,'Расходы бюджета'!$M$43,'Расходы бюджета'!$M$46,'Расходы бюджета'!$M$49,'Расходы бюджета'!$M$52,'Расходы бюджета'!$M$54,'Расходы бюджета'!$M$57,'Расходы бюджета'!$M$59)</c:f>
              <c:numCache>
                <c:formatCode>#,##0.0</c:formatCode>
                <c:ptCount val="9"/>
                <c:pt idx="0">
                  <c:v>17763.599999999999</c:v>
                </c:pt>
                <c:pt idx="1">
                  <c:v>86.7</c:v>
                </c:pt>
                <c:pt idx="2">
                  <c:v>518.70000000000005</c:v>
                </c:pt>
                <c:pt idx="3">
                  <c:v>31794.3</c:v>
                </c:pt>
                <c:pt idx="4">
                  <c:v>847.7</c:v>
                </c:pt>
                <c:pt idx="5">
                  <c:v>8978.5</c:v>
                </c:pt>
                <c:pt idx="6">
                  <c:v>10617.8</c:v>
                </c:pt>
                <c:pt idx="7">
                  <c:v>632</c:v>
                </c:pt>
                <c:pt idx="8">
                  <c:v>927.9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919200"/>
        <c:axId val="153921944"/>
        <c:axId val="0"/>
      </c:bar3DChart>
      <c:catAx>
        <c:axId val="15391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921944"/>
        <c:crosses val="autoZero"/>
        <c:auto val="1"/>
        <c:lblAlgn val="ctr"/>
        <c:lblOffset val="100"/>
        <c:noMultiLvlLbl val="0"/>
      </c:catAx>
      <c:valAx>
        <c:axId val="153921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5391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281517935258093"/>
          <c:y val="2.1700568678915139E-2"/>
          <c:w val="0.44274037620297457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Дефицит!$B$7:$E$7</c:f>
              <c:numCache>
                <c:formatCode>#,##0.00</c:formatCode>
                <c:ptCount val="4"/>
                <c:pt idx="0">
                  <c:v>-2671.5</c:v>
                </c:pt>
                <c:pt idx="1">
                  <c:v>-5145.5999999999913</c:v>
                </c:pt>
                <c:pt idx="2">
                  <c:v>11144.699999999997</c:v>
                </c:pt>
                <c:pt idx="3">
                  <c:v>5924.3999999999942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916848"/>
        <c:axId val="153917632"/>
      </c:scatterChart>
      <c:valAx>
        <c:axId val="153916848"/>
        <c:scaling>
          <c:orientation val="minMax"/>
        </c:scaling>
        <c:delete val="1"/>
        <c:axPos val="b"/>
        <c:majorTickMark val="none"/>
        <c:minorTickMark val="none"/>
        <c:tickLblPos val="nextTo"/>
        <c:crossAx val="153917632"/>
        <c:crosses val="autoZero"/>
        <c:crossBetween val="midCat"/>
      </c:valAx>
      <c:valAx>
        <c:axId val="15391763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53916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5">
                    <a:shade val="58000"/>
                    <a:alpha val="0"/>
                  </a:schemeClr>
                </a:gs>
                <a:gs pos="50000">
                  <a:schemeClr val="accent5">
                    <a:shade val="5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Субвенции!$B$5</c:f>
              <c:numCache>
                <c:formatCode>#,##0.0</c:formatCode>
                <c:ptCount val="1"/>
                <c:pt idx="0">
                  <c:v>7692.1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100000">
                  <a:schemeClr val="accent5">
                    <a:shade val="86000"/>
                    <a:alpha val="0"/>
                  </a:schemeClr>
                </a:gs>
                <a:gs pos="50000">
                  <a:schemeClr val="accent5">
                    <a:shade val="8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Субвенции!$C$5</c:f>
              <c:numCache>
                <c:formatCode>#,##0.0</c:formatCode>
                <c:ptCount val="1"/>
                <c:pt idx="0">
                  <c:v>8135.6</c:v>
                </c:pt>
              </c:numCache>
            </c:numRef>
          </c:val>
        </c:ser>
        <c:ser>
          <c:idx val="2"/>
          <c:order val="2"/>
          <c:spPr>
            <a:gradFill>
              <a:gsLst>
                <a:gs pos="100000">
                  <a:schemeClr val="accent5">
                    <a:tint val="86000"/>
                    <a:alpha val="0"/>
                  </a:schemeClr>
                </a:gs>
                <a:gs pos="50000">
                  <a:schemeClr val="accent5">
                    <a:tint val="8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Субвенции!$D$5</c:f>
              <c:numCache>
                <c:formatCode>#,##0.0</c:formatCode>
                <c:ptCount val="1"/>
                <c:pt idx="0">
                  <c:v>9695.799999999992</c:v>
                </c:pt>
              </c:numCache>
            </c:numRef>
          </c:val>
        </c:ser>
        <c:ser>
          <c:idx val="3"/>
          <c:order val="3"/>
          <c:spPr>
            <a:gradFill>
              <a:gsLst>
                <a:gs pos="100000">
                  <a:schemeClr val="accent5">
                    <a:tint val="58000"/>
                    <a:alpha val="0"/>
                  </a:schemeClr>
                </a:gs>
                <a:gs pos="50000">
                  <a:schemeClr val="accent5">
                    <a:tint val="5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Субвенции!$E$5</c:f>
              <c:numCache>
                <c:formatCode>#,##0.0</c:formatCode>
                <c:ptCount val="1"/>
                <c:pt idx="0">
                  <c:v>11089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3918024"/>
        <c:axId val="153919592"/>
        <c:axId val="0"/>
      </c:bar3DChart>
      <c:catAx>
        <c:axId val="153918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3919592"/>
        <c:crosses val="autoZero"/>
        <c:auto val="1"/>
        <c:lblAlgn val="ctr"/>
        <c:lblOffset val="100"/>
        <c:noMultiLvlLbl val="0"/>
      </c:catAx>
      <c:valAx>
        <c:axId val="153919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crossAx val="15391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0725-FDD8-43E4-BD9E-5FF920A4468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3532-73EF-4047-A1D7-576F66E96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4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4610-29BD-463E-B1BE-F686A61B65B7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3F10-A651-470F-8BCA-2EC8629F3461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FAE0-E440-47F5-8531-BEC689001CA6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64F4-4AC9-4A1D-AC5D-55107FEF6A3E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B8A0-7F36-4350-ADB3-C2CDC77A6919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913-A357-4C7E-94AE-EAC3647DB912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CAF0-9363-4626-9169-07B36B480CF6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40D0-2AD2-4B24-94A8-CC976C313E2F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DA81-C738-48C6-B50F-F747CA36135B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BB09-1B48-4DE3-9A48-6B7C52EC98BC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E88-1BCE-424D-A8CB-D88A9E86E63E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3BA-7570-4EE7-8EC7-9706FC7262B5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537B-F92E-4EBA-8ABD-E66122FC227C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586E-31A7-437B-85EB-0A8787DC8E87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D591-98D7-44FB-A3B0-2126DB4EE1C4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3FA-9E2E-451C-8387-94B6B35147CD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FC74-1487-407B-A6EB-201F00771486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9.xml"/><Relationship Id="rId3" Type="http://schemas.openxmlformats.org/officeDocument/2006/relationships/slide" Target="slide5.xml"/><Relationship Id="rId7" Type="http://schemas.openxmlformats.org/officeDocument/2006/relationships/slide" Target="slide18.xml"/><Relationship Id="rId12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slide" Target="slide25.xml"/><Relationship Id="rId5" Type="http://schemas.openxmlformats.org/officeDocument/2006/relationships/slide" Target="slide9.xml"/><Relationship Id="rId10" Type="http://schemas.openxmlformats.org/officeDocument/2006/relationships/slide" Target="slide24.xml"/><Relationship Id="rId4" Type="http://schemas.openxmlformats.org/officeDocument/2006/relationships/slide" Target="slide8.xml"/><Relationship Id="rId9" Type="http://schemas.openxmlformats.org/officeDocument/2006/relationships/slide" Target="slide23.xml"/><Relationship Id="rId1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Бюджет на 2018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граждан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Внутригородское муниципальное образование Санкт-Петербурга муниципальный округ Васильевский</a:t>
            </a:r>
            <a:endParaRPr lang="ru-RU" dirty="0"/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 smtClean="0"/>
              <a:t>на текущий </a:t>
            </a:r>
            <a:r>
              <a:rPr lang="ru-RU" b="1" dirty="0" smtClean="0"/>
              <a:t>2018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34429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299" y="1322948"/>
            <a:ext cx="4419600" cy="29527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985" y="1539491"/>
            <a:ext cx="4419600" cy="29527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619" y="3777129"/>
            <a:ext cx="4429125" cy="304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7434" y="3820673"/>
            <a:ext cx="4429125" cy="3048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223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на текущий 2018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34429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613256"/>
              </p:ext>
            </p:extLst>
          </p:nvPr>
        </p:nvGraphicFramePr>
        <p:xfrm>
          <a:off x="1766887" y="1295400"/>
          <a:ext cx="5762625" cy="605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2021"/>
              </p:ext>
            </p:extLst>
          </p:nvPr>
        </p:nvGraphicFramePr>
        <p:xfrm>
          <a:off x="7576456" y="2394857"/>
          <a:ext cx="4452257" cy="38290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52257"/>
              </a:tblGrid>
              <a:tr h="2095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 dirty="0">
                          <a:effectLst/>
                        </a:rPr>
                        <a:t>Физкультурно-оздоровительные мероприятия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>
                          <a:effectLst/>
                        </a:rPr>
                        <a:t>Организация досуговых мероприятий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>
                          <a:effectLst/>
                        </a:rPr>
                        <a:t> Участие в городских праздничных мероприятий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>
                          <a:effectLst/>
                        </a:rPr>
                        <a:t>Профилактика межнациональных конфликтов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>
                          <a:effectLst/>
                        </a:rPr>
                        <a:t>Охрана здоровья граждан от табачного дыма                                      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>
                          <a:effectLst/>
                        </a:rPr>
                        <a:t>Профилактика наркомании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>
                          <a:effectLst/>
                        </a:rPr>
                        <a:t>Профилактика терроризма и экстремизма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>
                          <a:effectLst/>
                        </a:rPr>
                        <a:t>Профилактика правонарушений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>
                          <a:effectLst/>
                        </a:rPr>
                        <a:t>Профилактика дорожно-транспортного травматизма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Военно-патриотическое воспитание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Охрана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>
                          <a:effectLst/>
                        </a:rPr>
                        <a:t>Профессиональное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Благоустройство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Развитие малого бизнеса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>
                          <a:effectLst/>
                        </a:rPr>
                        <a:t>Трудоустройство несовершеннолетних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Общественные работы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>
                          <a:effectLst/>
                        </a:rPr>
                        <a:t>Обучение действиям в чрезвычайных ситуациях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Защита прав потребителей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 flipV="1">
            <a:off x="5660571" y="5148943"/>
            <a:ext cx="1654628" cy="32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660571" y="5342815"/>
            <a:ext cx="1654628" cy="388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660571" y="5693229"/>
            <a:ext cx="1654628" cy="152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660571" y="5529943"/>
            <a:ext cx="1654628" cy="256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660571" y="5867400"/>
            <a:ext cx="1654628" cy="32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671456" y="5950081"/>
            <a:ext cx="1654628" cy="11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660571" y="2373086"/>
            <a:ext cx="1654628" cy="119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660571" y="3113314"/>
            <a:ext cx="1654628" cy="32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671456" y="2555529"/>
            <a:ext cx="1643743" cy="341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660571" y="2466568"/>
            <a:ext cx="1654628" cy="225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660571" y="3631153"/>
            <a:ext cx="1654628" cy="1271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660571" y="3603940"/>
            <a:ext cx="1665513" cy="1109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660571" y="3581132"/>
            <a:ext cx="1654628" cy="882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660571" y="3559362"/>
            <a:ext cx="1643742" cy="70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660571" y="3536554"/>
            <a:ext cx="1654628" cy="57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660571" y="3513746"/>
            <a:ext cx="1643742" cy="397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660571" y="3491728"/>
            <a:ext cx="1670956" cy="232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660571" y="3469168"/>
            <a:ext cx="1668235" cy="57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5660571" y="3309962"/>
            <a:ext cx="1643742" cy="143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затрат на ведомственные целевые программы</a:t>
            </a:r>
            <a:endParaRPr lang="ru-RU" dirty="0"/>
          </a:p>
        </p:txBody>
      </p:sp>
      <p:pic>
        <p:nvPicPr>
          <p:cNvPr id="35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6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6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на текущий </a:t>
            </a:r>
            <a:r>
              <a:rPr lang="ru-RU" b="1" dirty="0" smtClean="0"/>
              <a:t>2018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Ведомственные целевые программы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018779"/>
              </p:ext>
            </p:extLst>
          </p:nvPr>
        </p:nvGraphicFramePr>
        <p:xfrm>
          <a:off x="2721429" y="2479757"/>
          <a:ext cx="8826726" cy="396404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4135"/>
                <a:gridCol w="7183897"/>
                <a:gridCol w="529046"/>
                <a:gridCol w="779648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01 13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Осуществление защиты прав потребителей.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40,0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3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Проведение </a:t>
                      </a:r>
                      <a:r>
                        <a:rPr lang="ru-RU" sz="1100" dirty="0">
                          <a:effectLst/>
                        </a:rPr>
                        <a:t>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03 09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106,9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4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проведение оплачиваемых общественных работ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04 01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87,0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653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5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временного трудоустройства </a:t>
                      </a:r>
                      <a:r>
                        <a:rPr lang="ru-RU" sz="1100" dirty="0" smtClean="0">
                          <a:effectLst/>
                        </a:rPr>
                        <a:t>несовершеннолетних </a:t>
                      </a:r>
                      <a:r>
                        <a:rPr lang="ru-RU" sz="1100" dirty="0">
                          <a:effectLst/>
                        </a:rPr>
                        <a:t>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</a:t>
                      </a:r>
                      <a:r>
                        <a:rPr lang="ru-RU" sz="1100" dirty="0" smtClean="0">
                          <a:effectLst/>
                        </a:rPr>
                        <a:t>лет из числа выпускников образовательных учреждений начального и среднего профессионального образования, </a:t>
                      </a:r>
                      <a:r>
                        <a:rPr lang="ru-RU" sz="1100" dirty="0">
                          <a:effectLst/>
                        </a:rPr>
                        <a:t>ищущих работу </a:t>
                      </a:r>
                      <a:r>
                        <a:rPr lang="ru-RU" sz="1100" dirty="0" smtClean="0">
                          <a:effectLst/>
                        </a:rPr>
                        <a:t>впервые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04 01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447,6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Содействие развитию малого бизнеса на территории муниципального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04 12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96,0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Благоустройство, в том числе: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27 347,2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Текущий ремонт придомовых территорий и дворовых территорий, включая проезды и въезды, пешеходные дорожки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5 229,3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78503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2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на текущий </a:t>
            </a:r>
            <a:r>
              <a:rPr lang="ru-RU" b="1" dirty="0" smtClean="0"/>
              <a:t>2018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Ведомственные целевые программы (продолжение)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114880"/>
              </p:ext>
            </p:extLst>
          </p:nvPr>
        </p:nvGraphicFramePr>
        <p:xfrm>
          <a:off x="2721429" y="2463169"/>
          <a:ext cx="8826726" cy="405881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4135"/>
                <a:gridCol w="7183897"/>
                <a:gridCol w="529046"/>
                <a:gridCol w="779648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Установка, содержание и ремонт ограждений газонов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5 500,6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Установка и содержание малых архитектурных форм, уличной мебели и хозяйственно-бытового оборудования, необходимого для благоустройства территории муниципального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179,3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31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Оборудование контейнерных площадок на дворовых территориях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1 022,5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Участие в обеспечении чистоты и порядка на территории муниципального образования, включая уборку территорий, водных акваторий, тупиков и проездов, не включенных в адресные программы, утвержденные исполнительными органами государственной власти Санкт-Петербурга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67,4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21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Озеленение территорий зеленых насаждений общего пользования местного значения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10 709,6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Проведение санитарных рубок, удаление аварийных, больных деревьев и кустарников в отношении зеленных насаждений общего пользования местного значения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431,1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Создание зон отдыха, в том числе обустройство, содержание и уборка территорий детских площадок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4 207,4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8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профессионального образования и дополнительного профессионального образования выборных должностных лиц местного самоуправления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членов выборных органов местного самоуправления,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муниципальных советов муниципальных образований,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работников 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78503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на текущий </a:t>
            </a:r>
            <a:r>
              <a:rPr lang="ru-RU" b="1" dirty="0" smtClean="0"/>
              <a:t>2018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Ведомственные </a:t>
            </a:r>
            <a:r>
              <a:rPr lang="ru-RU" dirty="0" smtClean="0"/>
              <a:t>целевые программы (продолжение)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895034"/>
              </p:ext>
            </p:extLst>
          </p:nvPr>
        </p:nvGraphicFramePr>
        <p:xfrm>
          <a:off x="2808514" y="2559132"/>
          <a:ext cx="8739641" cy="382097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4623"/>
                <a:gridCol w="7237084"/>
                <a:gridCol w="523827"/>
                <a:gridCol w="634107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мероприятиях по охране окружающей среды в границах муниципального образования, за исключением организаций и осуществления мероприятий по экологическому контролю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07 09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работ по военно-патриотическому воспитанию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граждан, участие в работе призывной комиссии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35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мер по профилактике дорожно- транспортного травматизма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155,6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35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 законодательством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в минимизации  и (или) ликвидации последствий проявления терроризма и экстремизма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наркомании в Санкт-Петербурге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15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мероприятий по охране здоровья граждан от воздействия окружающего табачного дыма и последствий потребления табака на территории муниципального образования                                       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69788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9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на текущий </a:t>
            </a:r>
            <a:r>
              <a:rPr lang="ru-RU" b="1" dirty="0" smtClean="0"/>
              <a:t>2018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Ведомственные </a:t>
            </a:r>
            <a:r>
              <a:rPr lang="ru-RU" dirty="0" smtClean="0"/>
              <a:t>целевые программы (окончание)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75184"/>
              </p:ext>
            </p:extLst>
          </p:nvPr>
        </p:nvGraphicFramePr>
        <p:xfrm>
          <a:off x="2808514" y="2357930"/>
          <a:ext cx="8739641" cy="426717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4623"/>
                <a:gridCol w="7237084"/>
                <a:gridCol w="523827"/>
                <a:gridCol w="634107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35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сохранения и развития языков и культуры народов Российской Федерации, проживающих на территории муниципального образования, социально и культурную адаптацию мигрантов, профилактику межнациональных (межэтнических)конфликтов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07 09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35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  местных и участие в организации и проведении городских праздничных и иных зрелищных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8 282,3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проведению досуговых мероприятий для жителей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1 931,0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развития на территории муниципального образования физической культуры и массового спорта, организация и проведение официальных физкультурных мероприятий, физкультурно-оздоровительных мероприятий и спортивных мероприятий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663,6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20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печатного средства массовой информации для опубликования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 актов, обсуждения проектов муниципальных правовых актов по вопросам местного значения, доведения до сведения жителей муниципального образования официальной информации о социально-экономическом и культурном раз-витии муниципального образования, о развитии его общественной инфраструктуры и иной официальной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1 416,0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41 534,4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69788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бюджета МО </a:t>
            </a:r>
            <a:r>
              <a:rPr lang="ru-RU" b="1" dirty="0"/>
              <a:t>В</a:t>
            </a:r>
            <a:r>
              <a:rPr lang="ru-RU" b="1" dirty="0" smtClean="0"/>
              <a:t>асильевский 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з</a:t>
            </a:r>
            <a:r>
              <a:rPr lang="ru-RU" b="1" dirty="0" smtClean="0"/>
              <a:t>а 2015-2017 годы, на текущий 2018 год и период 2019-2020 годов</a:t>
            </a:r>
            <a:endParaRPr lang="ru-RU" b="1" dirty="0"/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изменения доходов и расходов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52958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152567"/>
              </p:ext>
            </p:extLst>
          </p:nvPr>
        </p:nvGraphicFramePr>
        <p:xfrm>
          <a:off x="3342933" y="2764971"/>
          <a:ext cx="7912895" cy="397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94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бюджета МО </a:t>
            </a:r>
            <a:r>
              <a:rPr lang="ru-RU" b="1" dirty="0"/>
              <a:t>В</a:t>
            </a:r>
            <a:r>
              <a:rPr lang="ru-RU" b="1" dirty="0" smtClean="0"/>
              <a:t>асильевский 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з</a:t>
            </a:r>
            <a:r>
              <a:rPr lang="ru-RU" b="1" dirty="0" smtClean="0"/>
              <a:t>а </a:t>
            </a:r>
            <a:r>
              <a:rPr lang="ru-RU" b="1" dirty="0" smtClean="0"/>
              <a:t>2015-2017 годы, </a:t>
            </a:r>
            <a:r>
              <a:rPr lang="ru-RU" b="1" dirty="0" smtClean="0"/>
              <a:t>на текущий 2018 год и период 2019-2020 годов</a:t>
            </a:r>
            <a:endParaRPr lang="ru-RU" b="1" dirty="0"/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952148"/>
            <a:ext cx="8915399" cy="589277"/>
          </a:xfrm>
        </p:spPr>
        <p:txBody>
          <a:bodyPr/>
          <a:lstStyle/>
          <a:p>
            <a:r>
              <a:rPr lang="ru-RU" dirty="0" smtClean="0"/>
              <a:t>Таблица </a:t>
            </a:r>
            <a:r>
              <a:rPr lang="ru-RU" dirty="0" smtClean="0"/>
              <a:t>показателей (тыс. руб.)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66701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5" y="6068994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* Дефицит в 2017-19 годах обусловлен снижением дохода, связанный с исключением </a:t>
            </a:r>
            <a:r>
              <a:rPr lang="ru-RU" sz="1100" dirty="0"/>
              <a:t>из </a:t>
            </a:r>
            <a:r>
              <a:rPr lang="ru-RU" sz="1100" dirty="0" smtClean="0"/>
              <a:t>налогооблагаемой базы</a:t>
            </a:r>
          </a:p>
          <a:p>
            <a:r>
              <a:rPr lang="ru-RU" sz="1100" dirty="0" smtClean="0"/>
              <a:t>   </a:t>
            </a:r>
            <a:r>
              <a:rPr lang="ru-RU" sz="1100" b="1" dirty="0" smtClean="0"/>
              <a:t>Налога на имущество физических лиц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338047"/>
              </p:ext>
            </p:extLst>
          </p:nvPr>
        </p:nvGraphicFramePr>
        <p:xfrm>
          <a:off x="2708955" y="2394132"/>
          <a:ext cx="8942327" cy="357689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271502"/>
                <a:gridCol w="957684"/>
                <a:gridCol w="957684"/>
                <a:gridCol w="957684"/>
                <a:gridCol w="994252"/>
                <a:gridCol w="957684"/>
                <a:gridCol w="845837"/>
              </a:tblGrid>
              <a:tr h="1967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 показателей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Истекший</a:t>
                      </a:r>
                      <a:r>
                        <a:rPr lang="ru-RU" sz="1000" b="0" baseline="0" dirty="0" smtClean="0"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effectLst/>
                        </a:rPr>
                        <a:t>период</a:t>
                      </a:r>
                      <a:endParaRPr lang="ru-RU" sz="1200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Текущий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2018 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Плановый </a:t>
                      </a:r>
                      <a:r>
                        <a:rPr lang="ru-RU" sz="1000" b="0" dirty="0" smtClean="0">
                          <a:effectLst/>
                        </a:rPr>
                        <a:t>период</a:t>
                      </a:r>
                      <a:endParaRPr lang="ru-RU" sz="1000" b="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2015 </a:t>
                      </a:r>
                      <a:r>
                        <a:rPr lang="ru-RU" sz="1000" b="0" dirty="0">
                          <a:effectLst/>
                        </a:rPr>
                        <a:t>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2016 </a:t>
                      </a:r>
                      <a:r>
                        <a:rPr lang="ru-RU" sz="1000" b="0" dirty="0">
                          <a:effectLst/>
                        </a:rPr>
                        <a:t>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2017 </a:t>
                      </a:r>
                      <a:r>
                        <a:rPr lang="ru-RU" sz="1000" b="0" dirty="0">
                          <a:effectLst/>
                        </a:rPr>
                        <a:t>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2019 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2020 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Доходы бюджета в т.ч.: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64 686,0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Налоговые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50 206,1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55 069,7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58 979,6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63 757,0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Неналоговые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3 210,8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3 144,7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Безвозмездные перечисления (субвенции)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11 651,7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 Расходы бюджета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72 167,2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80 407,8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Дефицит (профицит) </a:t>
                      </a:r>
                      <a:r>
                        <a:rPr lang="ru-RU" sz="1000" dirty="0" smtClean="0">
                          <a:effectLst/>
                        </a:rPr>
                        <a:t>бюджета*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-7 481,2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-5 924,4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-4 349,7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 Нормативы отчислений от налоговых доходов в бюджет округа в т.ч.: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Единый налог, взимаемый в связи с применением упрощенной системы налогообложения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Налог, взымаемый в связи с применением патентной системы налогообложения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 на имущество физических лиц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 Верхний предел муниципального долга на 1 января года, следующего за очередным финансовым годом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1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912046"/>
              </p:ext>
            </p:extLst>
          </p:nvPr>
        </p:nvGraphicFramePr>
        <p:xfrm>
          <a:off x="4393974" y="2470332"/>
          <a:ext cx="6396038" cy="410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бюджета </a:t>
            </a:r>
          </a:p>
          <a:p>
            <a:pPr algn="ct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на 2018 финансовый год </a:t>
            </a:r>
            <a:endParaRPr lang="ru-RU" b="1" dirty="0"/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бюджета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35341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4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3973288" y="2988517"/>
            <a:ext cx="1426026" cy="612648"/>
          </a:xfrm>
          <a:prstGeom prst="wedgeRectCallout">
            <a:avLst>
              <a:gd name="adj1" fmla="val 33614"/>
              <a:gd name="adj2" fmla="val 10514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Безвозмездные поступления 17,26%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457702" y="6002336"/>
            <a:ext cx="1611089" cy="612648"/>
          </a:xfrm>
          <a:prstGeom prst="wedgeRectCallout">
            <a:avLst>
              <a:gd name="adj1" fmla="val 42353"/>
              <a:gd name="adj2" fmla="val -9563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Штрафы, санкции, возмещения ущерба 4,30%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358745" y="6002336"/>
            <a:ext cx="1534884" cy="612648"/>
          </a:xfrm>
          <a:prstGeom prst="wedgeRectCallout">
            <a:avLst>
              <a:gd name="adj1" fmla="val -75765"/>
              <a:gd name="adj2" fmla="val -11518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Доходы от </a:t>
            </a:r>
            <a:r>
              <a:rPr lang="ru-RU" sz="1000" dirty="0" smtClean="0">
                <a:solidFill>
                  <a:schemeClr val="tx1"/>
                </a:solidFill>
              </a:rPr>
              <a:t>компенсации затрат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0,26%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9710060" y="2471856"/>
            <a:ext cx="1371597" cy="612648"/>
          </a:xfrm>
          <a:prstGeom prst="wedgeRectCallout">
            <a:avLst>
              <a:gd name="adj1" fmla="val -31992"/>
              <a:gd name="adj2" fmla="val 9270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Налоги на совокупный доход 78,18%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</a:t>
            </a:r>
            <a:r>
              <a:rPr lang="ru-RU" b="1" dirty="0" smtClean="0"/>
              <a:t>бюджета</a:t>
            </a:r>
            <a:endParaRPr lang="ru-RU" b="1" dirty="0" smtClean="0"/>
          </a:p>
          <a:p>
            <a:pPr algn="ctr"/>
            <a:r>
              <a:rPr lang="ru-RU" b="1" dirty="0"/>
              <a:t>МО Васильевский на 2018 финансовый год </a:t>
            </a:r>
          </a:p>
          <a:p>
            <a:pPr algn="ctr"/>
            <a:endParaRPr lang="ru-RU" b="1" dirty="0"/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(тыс./руб.)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775048"/>
              </p:ext>
            </p:extLst>
          </p:nvPr>
        </p:nvGraphicFramePr>
        <p:xfrm>
          <a:off x="2797630" y="2675040"/>
          <a:ext cx="8969829" cy="386745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102457"/>
                <a:gridCol w="821369"/>
                <a:gridCol w="828140"/>
                <a:gridCol w="828140"/>
                <a:gridCol w="828140"/>
                <a:gridCol w="828140"/>
                <a:gridCol w="733443"/>
              </a:tblGrid>
              <a:tr h="2735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Налоговые и неналоговые доходы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648,1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53 034,3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82,74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Налоги на совокупный доход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50 206,1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069,7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78,18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Налоги на имущество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Задолженность и перерасчеты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Доходы от </a:t>
                      </a:r>
                      <a:r>
                        <a:rPr lang="ru-RU" sz="1000" b="0" dirty="0" smtClean="0">
                          <a:effectLst/>
                        </a:rPr>
                        <a:t>компенсации</a:t>
                      </a:r>
                      <a:r>
                        <a:rPr lang="ru-RU" sz="1000" b="0" baseline="0" dirty="0" smtClean="0">
                          <a:effectLst/>
                        </a:rPr>
                        <a:t> затрат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0,26</a:t>
                      </a:r>
                    </a:p>
                  </a:txBody>
                  <a:tcPr marL="9525" marR="9525" marT="9525" marB="0" anchor="ctr"/>
                </a:tc>
              </a:tr>
              <a:tr h="330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Штрафы, санкции, возмещение ущерба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4,30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Прочие неналоговые доходы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Безвозмездные </a:t>
                      </a:r>
                      <a:r>
                        <a:rPr lang="ru-RU" sz="1000" dirty="0" smtClean="0">
                          <a:effectLst/>
                        </a:rPr>
                        <a:t>поступления (субвенции)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11 651,7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17,26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Безвозмездные поступления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9695,8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11 651,7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17,26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64 686,0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00877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9327" y="1828804"/>
            <a:ext cx="8915399" cy="456111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 tooltip="П Е Р Е Х О Д"/>
              </a:rPr>
              <a:t>Введение                                                                                                                                         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Основные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характеристики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муниципального образования                                                 5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Основные показатели социально-экономического развития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 8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Основные задачи и приоритеты бюджетной политики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 9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Основные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характеристики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бюджета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16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 tooltip="П Е Р Е Х О Д"/>
              </a:rPr>
              <a:t>Доходы бюджета              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 tooltip="П Е Р Е Х О Д"/>
              </a:rPr>
              <a:t>18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Расходы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бюджета            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20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Уровень долговой нагрузки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23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 tooltip="П Е Р Е Х О Д"/>
              </a:rPr>
              <a:t>Межбюджетные отношения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 tooltip="П Е Р Е Х О Д"/>
              </a:rPr>
              <a:t>24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Информация о рейтингах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25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2" action="ppaction://hlinksldjump" tooltip="П Е Р Е Х О Д"/>
              </a:rPr>
              <a:t>Глоссарий                          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2" action="ppaction://hlinksldjump" tooltip="П Е Р Е Х О Д"/>
              </a:rPr>
              <a:t>26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 tooltip="П Е Р Е Х О Д"/>
              </a:rPr>
              <a:t>Контактная информация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 tooltip="П Е Р Е Х О Д"/>
              </a:rPr>
              <a:t>29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50000"/>
              </a:lnSpc>
            </a:pP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Оглавление</a:t>
            </a:r>
            <a:endParaRPr lang="ru-RU" b="1" dirty="0"/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ct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на 2018 финансовый год </a:t>
            </a:r>
            <a:endParaRPr lang="ru-RU" b="1" dirty="0"/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бюджета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54250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509610"/>
              </p:ext>
            </p:extLst>
          </p:nvPr>
        </p:nvGraphicFramePr>
        <p:xfrm>
          <a:off x="4897947" y="2825829"/>
          <a:ext cx="6049736" cy="367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ая выноска 8"/>
          <p:cNvSpPr/>
          <p:nvPr/>
        </p:nvSpPr>
        <p:spPr>
          <a:xfrm>
            <a:off x="3559629" y="2988517"/>
            <a:ext cx="2144802" cy="467226"/>
          </a:xfrm>
          <a:prstGeom prst="wedgeRectCallout">
            <a:avLst>
              <a:gd name="adj1" fmla="val 80796"/>
              <a:gd name="adj2" fmla="val 2334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безопасность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0,14%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009774" y="2444185"/>
            <a:ext cx="1948544" cy="438001"/>
          </a:xfrm>
          <a:prstGeom prst="wedgeRectCallout">
            <a:avLst>
              <a:gd name="adj1" fmla="val -77863"/>
              <a:gd name="adj2" fmla="val 14800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0,83%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9883575" y="2764246"/>
            <a:ext cx="1840025" cy="630728"/>
          </a:xfrm>
          <a:prstGeom prst="wedgeRectCallout">
            <a:avLst>
              <a:gd name="adj1" fmla="val -79633"/>
              <a:gd name="adj2" fmla="val 3658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44,42%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0679822" y="4461777"/>
            <a:ext cx="1370351" cy="636517"/>
          </a:xfrm>
          <a:prstGeom prst="wedgeRectCallout">
            <a:avLst>
              <a:gd name="adj1" fmla="val -72129"/>
              <a:gd name="adj2" fmla="val 1618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1,33%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9121575" y="6031970"/>
            <a:ext cx="1524000" cy="608316"/>
          </a:xfrm>
          <a:prstGeom prst="wedgeRectCallout">
            <a:avLst>
              <a:gd name="adj1" fmla="val -22183"/>
              <a:gd name="adj2" fmla="val -9523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Культура, кинематография 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13,37%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219909" y="6186941"/>
            <a:ext cx="1741091" cy="530233"/>
          </a:xfrm>
          <a:prstGeom prst="wedgeRectCallout">
            <a:avLst>
              <a:gd name="adj1" fmla="val 21894"/>
              <a:gd name="adj2" fmla="val -7548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Социальная политика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14,43%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4441056" y="5868683"/>
            <a:ext cx="1370351" cy="636517"/>
          </a:xfrm>
          <a:prstGeom prst="wedgeRectCallout">
            <a:avLst>
              <a:gd name="adj1" fmla="val 62119"/>
              <a:gd name="adj2" fmla="val -9155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Физическая культура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0,87%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3602858" y="4907219"/>
            <a:ext cx="1523374" cy="636517"/>
          </a:xfrm>
          <a:prstGeom prst="wedgeRectCallout">
            <a:avLst>
              <a:gd name="adj1" fmla="val 90481"/>
              <a:gd name="adj2" fmla="val 2815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1,85%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156856" y="3928439"/>
            <a:ext cx="1741091" cy="636517"/>
          </a:xfrm>
          <a:prstGeom prst="wedgeRectCallout">
            <a:avLst>
              <a:gd name="adj1" fmla="val 68195"/>
              <a:gd name="adj2" fmla="val -1459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Общегосударственные вопросы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22,76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</a:t>
            </a:r>
            <a:r>
              <a:rPr lang="ru-RU" b="1" dirty="0" smtClean="0"/>
              <a:t>бюджета </a:t>
            </a:r>
            <a:endParaRPr lang="ru-RU" b="1" dirty="0" smtClean="0"/>
          </a:p>
          <a:p>
            <a:pPr algn="ctr"/>
            <a:r>
              <a:rPr lang="ru-RU" b="1" dirty="0"/>
              <a:t>МО Васильевский на 2018 финансовый год </a:t>
            </a:r>
          </a:p>
          <a:p>
            <a:pPr algn="ctr"/>
            <a:endParaRPr lang="ru-RU" b="1" dirty="0"/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(тыс./руб.)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84621"/>
              </p:ext>
            </p:extLst>
          </p:nvPr>
        </p:nvGraphicFramePr>
        <p:xfrm>
          <a:off x="2786744" y="2627537"/>
          <a:ext cx="8948058" cy="389300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089319"/>
                <a:gridCol w="785250"/>
                <a:gridCol w="858868"/>
                <a:gridCol w="858868"/>
                <a:gridCol w="858868"/>
                <a:gridCol w="858868"/>
                <a:gridCol w="638017"/>
              </a:tblGrid>
              <a:tr h="3260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</a:tr>
              <a:tr h="32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Общегосударственные вопросы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</a:t>
                      </a:r>
                      <a:r>
                        <a:rPr lang="ru-RU" sz="10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091,2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17 940,5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17 763,6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17 380,3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22,76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</a:t>
                      </a:r>
                      <a:r>
                        <a:rPr lang="ru-RU" sz="1000" b="0" dirty="0" smtClean="0">
                          <a:effectLst/>
                        </a:rPr>
                        <a:t>безопасность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92,9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98,0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0,14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экономика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158,0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446,1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0,83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Жилищно-коммунальное хозяйство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25 998,5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26 668,8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31 794,3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33 919,7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44,42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Образование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0700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684,7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793,1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1,33</a:t>
                      </a: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Культура, кинематография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0800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7 355,7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9 035,2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8 978,5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10 213,3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13,37</a:t>
                      </a: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Социальная политика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8 706,2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8 557,1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10 617,8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11 017,3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14,43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Физическая культура и спорт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454,7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493,0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0,87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Средства массовой информации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1018,6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1 166,5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1,85</a:t>
                      </a:r>
                    </a:p>
                  </a:txBody>
                  <a:tcPr marL="9525" marR="9525" marT="9525" marB="0" anchor="ctr"/>
                </a:tc>
              </a:tr>
              <a:tr h="3964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58 560,5</a:t>
                      </a: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65 198,3</a:t>
                      </a: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72 167,2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76 </a:t>
                      </a:r>
                      <a:r>
                        <a:rPr lang="ru-RU" sz="1100" b="1" dirty="0" smtClean="0">
                          <a:effectLst/>
                        </a:rPr>
                        <a:t>364,0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100,0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04914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5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ct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</a:t>
            </a:r>
            <a:r>
              <a:rPr lang="ru-RU" b="1" dirty="0" smtClean="0"/>
              <a:t>на </a:t>
            </a:r>
            <a:r>
              <a:rPr lang="ru-RU" b="1" dirty="0" smtClean="0"/>
              <a:t>2018 финансовый год</a:t>
            </a:r>
            <a:endParaRPr lang="ru-RU" b="1" dirty="0"/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80997" y="164948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расходов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146243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4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658147"/>
              </p:ext>
            </p:extLst>
          </p:nvPr>
        </p:nvGraphicFramePr>
        <p:xfrm>
          <a:off x="3687534" y="2238760"/>
          <a:ext cx="7622723" cy="418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85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Уровень долговой нагрузки МО </a:t>
            </a:r>
            <a:r>
              <a:rPr lang="ru-RU" b="1" dirty="0"/>
              <a:t>Васильевский </a:t>
            </a:r>
            <a:endParaRPr lang="ru-RU" b="1" dirty="0" smtClean="0"/>
          </a:p>
          <a:p>
            <a:pPr algn="r"/>
            <a:r>
              <a:rPr lang="ru-RU" b="1" dirty="0"/>
              <a:t>за </a:t>
            </a:r>
            <a:r>
              <a:rPr lang="ru-RU" b="1" dirty="0" smtClean="0"/>
              <a:t>2015-2017 годы и </a:t>
            </a:r>
            <a:r>
              <a:rPr lang="ru-RU" b="1" dirty="0"/>
              <a:t>текущий </a:t>
            </a:r>
            <a:r>
              <a:rPr lang="ru-RU" b="1" dirty="0" smtClean="0"/>
              <a:t>2018 </a:t>
            </a:r>
            <a:r>
              <a:rPr lang="ru-RU" b="1" dirty="0"/>
              <a:t>год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Дефицит и профицит бюджета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53521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559446"/>
              </p:ext>
            </p:extLst>
          </p:nvPr>
        </p:nvGraphicFramePr>
        <p:xfrm>
          <a:off x="3131388" y="2786742"/>
          <a:ext cx="7155606" cy="274429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21362"/>
                <a:gridCol w="1383561"/>
                <a:gridCol w="1383561"/>
                <a:gridCol w="1383561"/>
                <a:gridCol w="1383561"/>
              </a:tblGrid>
              <a:tr h="3517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Показатели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Прошедший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Текущий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</a:tr>
              <a:tr h="468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Доходы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61 232,10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70 343,90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</a:rPr>
                        <a:t>6</a:t>
                      </a:r>
                      <a:r>
                        <a:rPr lang="ru-RU" sz="1000" b="0" u="none" strike="noStrike" dirty="0" smtClean="0">
                          <a:effectLst/>
                        </a:rPr>
                        <a:t>4</a:t>
                      </a:r>
                      <a:r>
                        <a:rPr lang="en-US" sz="1000" b="0" u="none" strike="noStrike" dirty="0" smtClean="0">
                          <a:effectLst/>
                        </a:rPr>
                        <a:t> </a:t>
                      </a:r>
                      <a:r>
                        <a:rPr lang="ru-RU" sz="1000" b="0" u="none" strike="noStrike" dirty="0" smtClean="0">
                          <a:effectLst/>
                        </a:rPr>
                        <a:t>686</a:t>
                      </a:r>
                      <a:r>
                        <a:rPr lang="en-US" sz="1000" b="0" u="none" strike="noStrike" dirty="0" smtClean="0">
                          <a:effectLst/>
                        </a:rPr>
                        <a:t>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70 439,60</a:t>
                      </a:r>
                    </a:p>
                  </a:txBody>
                  <a:tcPr marL="9525" marR="9525" marT="9525" marB="0" anchor="ctr"/>
                </a:tc>
              </a:tr>
              <a:tr h="65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Расходы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58 560,60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65 198,30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 smtClean="0">
                          <a:effectLst/>
                        </a:rPr>
                        <a:t>7</a:t>
                      </a:r>
                      <a:r>
                        <a:rPr lang="ru-RU" sz="1000" b="0" u="none" strike="noStrike" dirty="0" smtClean="0">
                          <a:effectLst/>
                        </a:rPr>
                        <a:t>2</a:t>
                      </a:r>
                      <a:r>
                        <a:rPr lang="en-US" sz="1000" b="0" u="none" strike="noStrike" dirty="0" smtClean="0">
                          <a:effectLst/>
                        </a:rPr>
                        <a:t> </a:t>
                      </a:r>
                      <a:r>
                        <a:rPr lang="ru-RU" sz="1000" b="0" u="none" strike="noStrike" dirty="0" smtClean="0">
                          <a:effectLst/>
                        </a:rPr>
                        <a:t>167</a:t>
                      </a:r>
                      <a:r>
                        <a:rPr lang="en-US" sz="1000" b="0" u="none" strike="noStrike" dirty="0" smtClean="0">
                          <a:effectLst/>
                        </a:rPr>
                        <a:t>,</a:t>
                      </a:r>
                      <a:r>
                        <a:rPr lang="ru-RU" sz="1000" b="0" u="none" strike="noStrike" dirty="0" smtClean="0">
                          <a:effectLst/>
                        </a:rPr>
                        <a:t>2</a:t>
                      </a:r>
                      <a:r>
                        <a:rPr lang="en-US" sz="1000" b="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76 364,00</a:t>
                      </a:r>
                    </a:p>
                  </a:txBody>
                  <a:tcPr marL="9525" marR="9525" marT="9525" marB="0" anchor="ctr"/>
                </a:tc>
              </a:tr>
              <a:tr h="661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Дефицит (профицит)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671,50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-7 481,20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924,40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Подзаголовок 4"/>
          <p:cNvSpPr txBox="1">
            <a:spLocks/>
          </p:cNvSpPr>
          <p:nvPr/>
        </p:nvSpPr>
        <p:spPr>
          <a:xfrm>
            <a:off x="2632756" y="5953037"/>
            <a:ext cx="9058501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Дефицит бюджета покрывается из </a:t>
            </a:r>
            <a:r>
              <a:rPr lang="ru-RU" b="1" dirty="0" smtClean="0"/>
              <a:t>собственных средств </a:t>
            </a:r>
            <a:r>
              <a:rPr lang="ru-RU" dirty="0" smtClean="0"/>
              <a:t>МО Васильевский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50907"/>
              </p:ext>
            </p:extLst>
          </p:nvPr>
        </p:nvGraphicFramePr>
        <p:xfrm>
          <a:off x="4494213" y="3939180"/>
          <a:ext cx="5529943" cy="187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77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Межбюджетные отношения МО Васильевский </a:t>
            </a:r>
          </a:p>
          <a:p>
            <a:pPr algn="r"/>
            <a:r>
              <a:rPr lang="ru-RU" b="1" dirty="0"/>
              <a:t>за </a:t>
            </a:r>
            <a:r>
              <a:rPr lang="ru-RU" b="1" dirty="0" smtClean="0"/>
              <a:t>2015-2017 годы и </a:t>
            </a:r>
            <a:r>
              <a:rPr lang="ru-RU" b="1" dirty="0"/>
              <a:t>текущий </a:t>
            </a:r>
            <a:r>
              <a:rPr lang="ru-RU" b="1" dirty="0" smtClean="0"/>
              <a:t>2018 </a:t>
            </a:r>
            <a:r>
              <a:rPr lang="ru-RU" b="1" dirty="0" smtClean="0"/>
              <a:t>год</a:t>
            </a:r>
            <a:endParaRPr lang="ru-RU" b="1" dirty="0"/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6877" y="155459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поступлений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76597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821187"/>
              </p:ext>
            </p:extLst>
          </p:nvPr>
        </p:nvGraphicFramePr>
        <p:xfrm>
          <a:off x="7564340" y="3261400"/>
          <a:ext cx="435428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516853"/>
              </p:ext>
            </p:extLst>
          </p:nvPr>
        </p:nvGraphicFramePr>
        <p:xfrm>
          <a:off x="5549514" y="2691443"/>
          <a:ext cx="6113044" cy="312005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3886"/>
                <a:gridCol w="778432"/>
                <a:gridCol w="674914"/>
                <a:gridCol w="674914"/>
                <a:gridCol w="914400"/>
                <a:gridCol w="466498"/>
              </a:tblGrid>
              <a:tr h="344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Текущий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5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2015 </a:t>
                      </a:r>
                      <a:r>
                        <a:rPr lang="ru-RU" sz="1000" u="none" strike="noStrike" dirty="0">
                          <a:effectLst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2016 </a:t>
                      </a:r>
                      <a:r>
                        <a:rPr lang="ru-RU" sz="1000" u="none" strike="noStrike" dirty="0">
                          <a:effectLst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2017 </a:t>
                      </a:r>
                      <a:r>
                        <a:rPr lang="ru-RU" sz="1000" u="none" strike="noStrike" dirty="0">
                          <a:effectLst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5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Безвозмездные перечисления (субвенции) из бюджетов Санкт-Петербурга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8 135,6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9 695,8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11 </a:t>
                      </a:r>
                      <a:r>
                        <a:rPr lang="ru-RU" sz="1000" b="1" u="none" strike="noStrike" dirty="0" smtClean="0">
                          <a:effectLst/>
                        </a:rPr>
                        <a:t>651,7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12 159,1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1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Комитет социальной политики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8 130,1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9 689,8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11 </a:t>
                      </a:r>
                      <a:r>
                        <a:rPr lang="ru-RU" sz="1000" b="0" u="none" strike="noStrike" dirty="0" smtClean="0">
                          <a:effectLst/>
                        </a:rPr>
                        <a:t>645,2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12 152,2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99,95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Администрация Василеостровского района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75" name="Picture 3" descr="C:\Users\НИКОиПО\Desktop\c1a12e9203ab479d07a22fb192de3687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400793" y="2789415"/>
            <a:ext cx="2889459" cy="2889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39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311" y="3880726"/>
            <a:ext cx="3257550" cy="2771775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Информация о рейтингах качества управления бюджетным процессом</a:t>
            </a:r>
          </a:p>
          <a:p>
            <a:pPr algn="r"/>
            <a:r>
              <a:rPr lang="ru-RU" b="1" dirty="0"/>
              <a:t>п</a:t>
            </a:r>
            <a:r>
              <a:rPr lang="ru-RU" b="1" dirty="0" smtClean="0"/>
              <a:t>о степени прозрачности бюджетного процесса за 2016 год</a:t>
            </a:r>
            <a:endParaRPr lang="ru-RU" b="1" dirty="0"/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Оценка качества управления БП по Василеостровскому району (в баллах)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11285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4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7-конечная звезда 8"/>
          <p:cNvSpPr/>
          <p:nvPr/>
        </p:nvSpPr>
        <p:spPr>
          <a:xfrm>
            <a:off x="9018712" y="4061055"/>
            <a:ext cx="401184" cy="40072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506009"/>
              </p:ext>
            </p:extLst>
          </p:nvPr>
        </p:nvGraphicFramePr>
        <p:xfrm>
          <a:off x="3067514" y="2988517"/>
          <a:ext cx="6594275" cy="271696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14810"/>
                <a:gridCol w="1112531"/>
                <a:gridCol w="1142873"/>
                <a:gridCol w="1055972"/>
                <a:gridCol w="1078065"/>
                <a:gridCol w="890024"/>
              </a:tblGrid>
              <a:tr h="550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 </a:t>
                      </a:r>
                      <a:r>
                        <a:rPr lang="ru-RU" sz="1000" b="0" dirty="0" smtClean="0">
                          <a:effectLst/>
                        </a:rPr>
                        <a:t>МО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Организация бюджетного процесса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Осуществление бюджетного процесса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Прозрачность</a:t>
                      </a:r>
                      <a:r>
                        <a:rPr lang="ru-RU" sz="10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бюджетного процесса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Комплексная оценка качества управления БП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Степень качества управления БП</a:t>
                      </a:r>
                      <a:endParaRPr lang="ru-RU" sz="1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МО № 7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7,778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7,023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6,666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70,669</a:t>
                      </a:r>
                      <a:endParaRPr lang="ru-RU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МО Васильевский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7,138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81,690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МО Гавань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7,061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75,305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 Морской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4,882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66,410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 Остров Декабристов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7,582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79,910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6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2017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49" y="2908541"/>
            <a:ext cx="8938759" cy="952803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доходы бюджета </a:t>
            </a:r>
            <a:r>
              <a:rPr lang="ru-RU" dirty="0"/>
              <a:t>- поступающие в бюджет денежные средства, за исключением средств, являющихся </a:t>
            </a:r>
            <a:r>
              <a:rPr lang="ru-RU" dirty="0" smtClean="0"/>
              <a:t>источниками </a:t>
            </a:r>
            <a:r>
              <a:rPr lang="ru-RU" dirty="0"/>
              <a:t>финансирования дефицита бюджета; </a:t>
            </a: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1" y="1902664"/>
            <a:ext cx="8915399" cy="936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b="1" dirty="0"/>
              <a:t>бюджет</a:t>
            </a:r>
            <a:r>
              <a:rPr lang="ru-RU" dirty="0"/>
              <a:t> - 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 </a:t>
            </a:r>
            <a:r>
              <a:rPr lang="ru-RU" dirty="0"/>
              <a:t>местного самоуправления;</a:t>
            </a:r>
            <a:endParaRPr lang="ru-RU" altLang="ru-RU" dirty="0" smtClean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632749" y="3930467"/>
            <a:ext cx="8915401" cy="90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расходы бюджета </a:t>
            </a:r>
            <a:r>
              <a:rPr lang="ru-RU" dirty="0"/>
              <a:t>- выплачиваемые из бюджета денежные средства, за исключением средств, являющихся </a:t>
            </a:r>
            <a:r>
              <a:rPr lang="ru-RU" dirty="0" smtClean="0"/>
              <a:t>источниками </a:t>
            </a:r>
            <a:r>
              <a:rPr lang="ru-RU" dirty="0"/>
              <a:t>финансирования дефицита бюджета;</a:t>
            </a: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632748" y="4931322"/>
            <a:ext cx="8915401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дефицит бюджета </a:t>
            </a:r>
            <a:r>
              <a:rPr lang="ru-RU" dirty="0"/>
              <a:t>- превышение расходов бюджета над его доходами;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360099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Подзаголовок 4"/>
          <p:cNvSpPr txBox="1">
            <a:spLocks/>
          </p:cNvSpPr>
          <p:nvPr/>
        </p:nvSpPr>
        <p:spPr>
          <a:xfrm>
            <a:off x="2656107" y="5366658"/>
            <a:ext cx="8915401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профицит бюджета </a:t>
            </a:r>
            <a:r>
              <a:rPr lang="ru-RU" dirty="0"/>
              <a:t>- превышение доходов бюджета над его расходами;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56107" y="5811641"/>
            <a:ext cx="8915401" cy="93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бюджетные ассигнования </a:t>
            </a:r>
            <a:r>
              <a:rPr lang="ru-RU" dirty="0"/>
              <a:t>- предельные объемы денежных средств, предусмотренных в соответствующем финансовом году для исполнения бюджетных обязательств;</a:t>
            </a:r>
          </a:p>
        </p:txBody>
      </p:sp>
    </p:spTree>
    <p:extLst>
      <p:ext uri="{BB962C8B-B14F-4D97-AF65-F5344CB8AC3E}">
        <p14:creationId xmlns:p14="http://schemas.microsoft.com/office/powerpoint/2010/main" val="33726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2017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9391" y="3113314"/>
            <a:ext cx="8938759" cy="621231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бюджетные обязательства </a:t>
            </a:r>
            <a:r>
              <a:rPr lang="ru-RU" dirty="0" smtClean="0"/>
              <a:t>- расходные обязательства, подлежащие исполнению в соответствующем финансовом году;</a:t>
            </a:r>
            <a:endParaRPr lang="ru-RU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1" y="1902664"/>
            <a:ext cx="8915399" cy="1210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ведомственная целевая </a:t>
            </a:r>
            <a:r>
              <a:rPr lang="ru-RU" b="1" dirty="0"/>
              <a:t>программа </a:t>
            </a:r>
            <a:r>
              <a:rPr lang="ru-RU" dirty="0" smtClean="0"/>
              <a:t>– утвержденный, либо </a:t>
            </a:r>
            <a:r>
              <a:rPr lang="ru-RU" dirty="0"/>
              <a:t>выделяемый в аналитических </a:t>
            </a:r>
            <a:r>
              <a:rPr lang="ru-RU" dirty="0" smtClean="0"/>
              <a:t>целях, комплекс мероприятий </a:t>
            </a:r>
            <a:r>
              <a:rPr lang="ru-RU" dirty="0"/>
              <a:t>(направлений расходования бюджетных средств)</a:t>
            </a:r>
            <a:r>
              <a:rPr lang="ru-RU" dirty="0" smtClean="0"/>
              <a:t>, </a:t>
            </a:r>
            <a:r>
              <a:rPr lang="ru-RU" dirty="0"/>
              <a:t>направленных на решение конкретной тактической </a:t>
            </a:r>
            <a:r>
              <a:rPr lang="ru-RU" dirty="0" smtClean="0"/>
              <a:t>задачи муниципального образования.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095295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Подзаголовок 4"/>
          <p:cNvSpPr txBox="1">
            <a:spLocks/>
          </p:cNvSpPr>
          <p:nvPr/>
        </p:nvSpPr>
        <p:spPr>
          <a:xfrm>
            <a:off x="2632749" y="3756316"/>
            <a:ext cx="8915401" cy="688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межбюджетные трансферты </a:t>
            </a:r>
            <a:r>
              <a:rPr lang="ru-RU" dirty="0"/>
              <a:t>- средства, предоставляемые </a:t>
            </a:r>
            <a:r>
              <a:rPr lang="ru-RU" dirty="0" smtClean="0"/>
              <a:t>бюджетом системы Российской Федерации бюджету муниципального образования;</a:t>
            </a:r>
            <a:endParaRPr lang="ru-RU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32749" y="4435547"/>
            <a:ext cx="8915401" cy="1457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субвенции</a:t>
            </a:r>
            <a:r>
              <a:rPr lang="ru-RU" dirty="0" smtClean="0"/>
              <a:t> - межбюджетные трансферты </a:t>
            </a:r>
            <a:r>
              <a:rPr lang="ru-RU" dirty="0"/>
              <a:t>из </a:t>
            </a:r>
            <a:r>
              <a:rPr lang="ru-RU" dirty="0" smtClean="0"/>
              <a:t>городского бюджета, </a:t>
            </a:r>
            <a:r>
              <a:rPr lang="ru-RU" dirty="0"/>
              <a:t>предоставляемые </a:t>
            </a:r>
            <a:r>
              <a:rPr lang="ru-RU" dirty="0" smtClean="0"/>
              <a:t>в </a:t>
            </a:r>
            <a:r>
              <a:rPr lang="ru-RU" dirty="0"/>
              <a:t>целях финансового обеспечения расходных обязательств </a:t>
            </a:r>
            <a:r>
              <a:rPr lang="ru-RU" dirty="0" smtClean="0"/>
              <a:t>муниципальных </a:t>
            </a:r>
            <a:r>
              <a:rPr lang="ru-RU" dirty="0"/>
              <a:t>образований, возникающих при выполнении полномочий Российской Федерации, переданных для осуществления </a:t>
            </a:r>
            <a:r>
              <a:rPr lang="ru-RU" dirty="0" smtClean="0"/>
              <a:t>органам </a:t>
            </a:r>
            <a:r>
              <a:rPr lang="ru-RU" dirty="0"/>
              <a:t>местного самоуправления в установленном порядке.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2632749" y="5892764"/>
            <a:ext cx="8915401" cy="889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дотации</a:t>
            </a:r>
            <a:r>
              <a:rPr lang="ru-RU" dirty="0"/>
              <a:t> - межбюджетные трансферты, предоставляемые на безвозмездной и безвозвратной основе без установления </a:t>
            </a:r>
            <a:r>
              <a:rPr lang="ru-RU" dirty="0" smtClean="0"/>
              <a:t>направлений их </a:t>
            </a:r>
            <a:r>
              <a:rPr lang="ru-RU" dirty="0"/>
              <a:t>использования;</a:t>
            </a:r>
          </a:p>
        </p:txBody>
      </p:sp>
    </p:spTree>
    <p:extLst>
      <p:ext uri="{BB962C8B-B14F-4D97-AF65-F5344CB8AC3E}">
        <p14:creationId xmlns:p14="http://schemas.microsoft.com/office/powerpoint/2010/main" val="28317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2017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1" y="1902663"/>
            <a:ext cx="8915399" cy="1210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муниципальный </a:t>
            </a:r>
            <a:r>
              <a:rPr lang="ru-RU" b="1" dirty="0"/>
              <a:t>долг </a:t>
            </a:r>
            <a:r>
              <a:rPr lang="ru-RU" dirty="0"/>
              <a:t>- обязательства, возникающие из </a:t>
            </a:r>
            <a:r>
              <a:rPr lang="ru-RU" dirty="0" smtClean="0"/>
              <a:t>муниципальных </a:t>
            </a:r>
            <a:r>
              <a:rPr lang="ru-RU" dirty="0"/>
              <a:t>заимствований, гарантий по обязательствам третьих лиц, другие обязательства в соответствии с видами долговых обязательств</a:t>
            </a:r>
            <a:r>
              <a:rPr lang="ru-RU" dirty="0" smtClean="0"/>
              <a:t>, </a:t>
            </a:r>
            <a:r>
              <a:rPr lang="ru-RU" dirty="0"/>
              <a:t>принятые на себя </a:t>
            </a:r>
            <a:r>
              <a:rPr lang="ru-RU" dirty="0" smtClean="0"/>
              <a:t>муниципальным </a:t>
            </a:r>
            <a:r>
              <a:rPr lang="ru-RU" dirty="0"/>
              <a:t>образованием;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609389" y="3924425"/>
            <a:ext cx="8915401" cy="90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текущий финансовый год </a:t>
            </a:r>
            <a:r>
              <a:rPr lang="ru-RU" dirty="0"/>
              <a:t>- год, в котором осуществляется исполнение бюджета, составление и рассмотрение проекта бюджета на очередной финансовый год </a:t>
            </a:r>
            <a:r>
              <a:rPr lang="ru-RU" dirty="0" smtClean="0"/>
              <a:t>и </a:t>
            </a:r>
            <a:r>
              <a:rPr lang="ru-RU" dirty="0"/>
              <a:t>плановый </a:t>
            </a:r>
            <a:r>
              <a:rPr lang="ru-RU" dirty="0" smtClean="0"/>
              <a:t>период;</a:t>
            </a:r>
            <a:endParaRPr lang="ru-RU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632748" y="4818876"/>
            <a:ext cx="8915401" cy="567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очередной финансовый год </a:t>
            </a:r>
            <a:r>
              <a:rPr lang="ru-RU" dirty="0"/>
              <a:t>- год, следующий за текущим финансовым годом;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26783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Подзаголовок 4"/>
          <p:cNvSpPr txBox="1">
            <a:spLocks/>
          </p:cNvSpPr>
          <p:nvPr/>
        </p:nvSpPr>
        <p:spPr>
          <a:xfrm>
            <a:off x="2656106" y="5382532"/>
            <a:ext cx="8915401" cy="586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плановый период </a:t>
            </a:r>
            <a:r>
              <a:rPr lang="ru-RU" dirty="0"/>
              <a:t>- два финансовых года, следующие за очередным финансовым годом;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56107" y="5988433"/>
            <a:ext cx="8915401" cy="624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отчетный финансовый год </a:t>
            </a:r>
            <a:r>
              <a:rPr lang="ru-RU" dirty="0"/>
              <a:t>- год, предшествующий текущему финансовому </a:t>
            </a:r>
            <a:r>
              <a:rPr lang="ru-RU" dirty="0" smtClean="0"/>
              <a:t>году</a:t>
            </a:r>
            <a:r>
              <a:rPr lang="ru-RU" dirty="0"/>
              <a:t>.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9390" y="3042716"/>
            <a:ext cx="8938759" cy="927548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бюджетная смета </a:t>
            </a:r>
            <a:r>
              <a:rPr lang="ru-RU" dirty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</p:txBody>
      </p:sp>
    </p:spTree>
    <p:extLst>
      <p:ext uri="{BB962C8B-B14F-4D97-AF65-F5344CB8AC3E}">
        <p14:creationId xmlns:p14="http://schemas.microsoft.com/office/powerpoint/2010/main" val="3469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513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Контактная информация МО Васильевский</a:t>
            </a:r>
            <a:endParaRPr lang="ru-RU" b="1" dirty="0"/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688573"/>
            <a:ext cx="8915399" cy="589277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Руководство:</a:t>
            </a:r>
            <a:endParaRPr lang="ru-RU" sz="2000" b="1" i="1" dirty="0"/>
          </a:p>
        </p:txBody>
      </p:sp>
      <p:pic>
        <p:nvPicPr>
          <p:cNvPr id="6" name="Рисунок 5" descr="http://www.msmov.spb.ru/files/image/foto/dep_2014/dep_2014_figurin_19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2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www.msmov.spb.ru/files/image/foto/adm/ivanov_d_v_19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53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6" y="4382697"/>
            <a:ext cx="4105502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 smtClean="0"/>
              <a:t>Фигурин</a:t>
            </a:r>
            <a:r>
              <a:rPr lang="ru-RU" sz="1200" b="1" dirty="0" smtClean="0"/>
              <a:t> Игорь Стефанович</a:t>
            </a:r>
            <a:endParaRPr lang="ru-RU" sz="1200" dirty="0" smtClean="0"/>
          </a:p>
          <a:p>
            <a:pPr algn="ctr"/>
            <a:r>
              <a:rPr lang="ru-RU" sz="1000" dirty="0" smtClean="0"/>
              <a:t>Глава внутригородского муниципального образования </a:t>
            </a:r>
            <a:br>
              <a:rPr lang="ru-RU" sz="1000" dirty="0" smtClean="0"/>
            </a:br>
            <a:r>
              <a:rPr lang="ru-RU" sz="1000" dirty="0" smtClean="0"/>
              <a:t>Санкт-Петербурга муниципальный округ Васильевский</a:t>
            </a:r>
            <a:endParaRPr lang="ru-RU" sz="10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34641" y="4369014"/>
            <a:ext cx="4628015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Иванов Дмитрий Владимирович</a:t>
            </a:r>
            <a:endParaRPr lang="ru-RU" sz="1200" dirty="0"/>
          </a:p>
          <a:p>
            <a:pPr algn="ctr"/>
            <a:r>
              <a:rPr lang="ru-RU" sz="1000" dirty="0"/>
              <a:t>Глава местной администрации </a:t>
            </a:r>
            <a:r>
              <a:rPr lang="ru-RU" sz="1000" dirty="0" smtClean="0"/>
              <a:t>внутригородского </a:t>
            </a:r>
            <a:r>
              <a:rPr lang="ru-RU" sz="1000" dirty="0"/>
              <a:t>муниципального образования Санкт-Петербурга </a:t>
            </a:r>
            <a:r>
              <a:rPr lang="ru-RU" sz="1000" dirty="0" smtClean="0"/>
              <a:t>муниципальный </a:t>
            </a:r>
            <a:r>
              <a:rPr lang="ru-RU" sz="1000" dirty="0"/>
              <a:t>округ </a:t>
            </a:r>
            <a:r>
              <a:rPr lang="ru-RU" sz="1000" dirty="0" smtClean="0"/>
              <a:t>Васильевский</a:t>
            </a:r>
            <a:endParaRPr lang="ru-RU" sz="1000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850470" y="5713551"/>
            <a:ext cx="8915399" cy="76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Телефон/факс:</a:t>
            </a:r>
            <a:r>
              <a:rPr lang="ru-RU" sz="1400" dirty="0"/>
              <a:t> 328-58-31, 323-32-34, 323-32-61</a:t>
            </a:r>
            <a:br>
              <a:rPr lang="ru-RU" sz="1400" dirty="0"/>
            </a:br>
            <a:r>
              <a:rPr lang="ru-RU" sz="1400" b="1" dirty="0"/>
              <a:t>С</a:t>
            </a:r>
            <a:r>
              <a:rPr lang="ru-RU" sz="1400" b="1" dirty="0" smtClean="0"/>
              <a:t>айт: </a:t>
            </a:r>
            <a:r>
              <a:rPr lang="en-US" sz="1400" dirty="0" smtClean="0"/>
              <a:t>https://www.msmov.spb.ru       </a:t>
            </a:r>
            <a:r>
              <a:rPr lang="ru-RU" sz="1400" b="1" dirty="0" smtClean="0"/>
              <a:t>e-</a:t>
            </a:r>
            <a:r>
              <a:rPr lang="ru-RU" sz="1400" b="1" dirty="0" err="1" smtClean="0"/>
              <a:t>mail</a:t>
            </a:r>
            <a:r>
              <a:rPr lang="ru-RU" sz="1400" b="1" dirty="0"/>
              <a:t>:</a:t>
            </a:r>
            <a:r>
              <a:rPr lang="ru-RU" sz="1400" dirty="0"/>
              <a:t> mcmo8@mail.ru</a:t>
            </a:r>
            <a:br>
              <a:rPr lang="ru-RU" sz="1400" dirty="0"/>
            </a:br>
            <a:r>
              <a:rPr lang="ru-RU" sz="1400" b="1" dirty="0"/>
              <a:t>Почтовый адрес:</a:t>
            </a:r>
            <a:r>
              <a:rPr lang="ru-RU" sz="1400" dirty="0"/>
              <a:t> 199004, Санкт-Петербург, 4-я линия В.О., д. 45, </a:t>
            </a:r>
            <a:r>
              <a:rPr lang="ru-RU" sz="1400" dirty="0" err="1"/>
              <a:t>каб</a:t>
            </a:r>
            <a:r>
              <a:rPr lang="ru-RU" sz="1400" dirty="0"/>
              <a:t>. №2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17586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5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Подзаголовок 4"/>
          <p:cNvSpPr txBox="1">
            <a:spLocks/>
          </p:cNvSpPr>
          <p:nvPr/>
        </p:nvSpPr>
        <p:spPr>
          <a:xfrm>
            <a:off x="6834641" y="5160836"/>
            <a:ext cx="4628015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граждан:  каждый Вторник с 15:00 до 18:00</a:t>
            </a:r>
            <a:endParaRPr lang="ru-RU" sz="1000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516870" y="5171722"/>
            <a:ext cx="4372201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избирателей: 1-й и 3-й Четверг с 16:00 до 18:00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466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460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Введение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372279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Граждане и бюджетный процесс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57436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2" name="Подзаголовок 4"/>
          <p:cNvSpPr txBox="1">
            <a:spLocks/>
          </p:cNvSpPr>
          <p:nvPr/>
        </p:nvSpPr>
        <p:spPr>
          <a:xfrm>
            <a:off x="2632755" y="2053648"/>
            <a:ext cx="8915399" cy="1442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 smtClean="0"/>
              <a:t>Граждане,</a:t>
            </a:r>
            <a:r>
              <a:rPr lang="ru-RU" sz="1400" dirty="0" smtClean="0"/>
              <a:t> </a:t>
            </a:r>
            <a:r>
              <a:rPr lang="ru-RU" sz="1400" dirty="0"/>
              <a:t>как </a:t>
            </a:r>
            <a:r>
              <a:rPr lang="ru-RU" sz="1400" dirty="0" smtClean="0"/>
              <a:t>налогоплательщики, должны быть </a:t>
            </a:r>
            <a:r>
              <a:rPr lang="ru-RU" sz="1400" dirty="0"/>
              <a:t>уверены в том, </a:t>
            </a:r>
            <a:r>
              <a:rPr lang="ru-RU" sz="1400" dirty="0" smtClean="0"/>
              <a:t>что их налогоотчисления </a:t>
            </a:r>
            <a:r>
              <a:rPr lang="ru-RU" sz="1400" dirty="0"/>
              <a:t>используются </a:t>
            </a:r>
            <a:r>
              <a:rPr lang="ru-RU" sz="1400" dirty="0" smtClean="0"/>
              <a:t>с максимальной эффективностью. </a:t>
            </a:r>
            <a:r>
              <a:rPr lang="ru-RU" sz="1400" dirty="0"/>
              <a:t>П</a:t>
            </a:r>
            <a:r>
              <a:rPr lang="ru-RU" sz="1400" dirty="0" smtClean="0"/>
              <a:t>ередаваемые </a:t>
            </a:r>
            <a:r>
              <a:rPr lang="ru-RU" sz="1400" dirty="0"/>
              <a:t>ими в распоряжение государства средства должны </a:t>
            </a:r>
            <a:r>
              <a:rPr lang="ru-RU" sz="1400" dirty="0" smtClean="0"/>
              <a:t>приносить конкретные результаты в виде муниципальных услуг, </a:t>
            </a:r>
            <a:r>
              <a:rPr lang="ru-RU" sz="1400" dirty="0"/>
              <a:t>как для общества в целом, так и </a:t>
            </a:r>
            <a:r>
              <a:rPr lang="ru-RU" sz="1400" dirty="0" smtClean="0"/>
              <a:t>для каждой </a:t>
            </a:r>
            <a:r>
              <a:rPr lang="ru-RU" sz="1400" dirty="0"/>
              <a:t>семьи, для каждого </a:t>
            </a:r>
            <a:r>
              <a:rPr lang="ru-RU" sz="1400" dirty="0" smtClean="0"/>
              <a:t>человека в частности.</a:t>
            </a:r>
            <a:endParaRPr lang="ru-RU" sz="1400" dirty="0"/>
          </a:p>
        </p:txBody>
      </p:sp>
      <p:sp>
        <p:nvSpPr>
          <p:cNvPr id="33" name="Подзаголовок 4"/>
          <p:cNvSpPr txBox="1">
            <a:spLocks/>
          </p:cNvSpPr>
          <p:nvPr/>
        </p:nvSpPr>
        <p:spPr>
          <a:xfrm>
            <a:off x="2632754" y="5200565"/>
            <a:ext cx="8915399" cy="8001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/>
              <a:t>«Бюджет для граждан» </a:t>
            </a:r>
            <a:r>
              <a:rPr lang="ru-RU" sz="1400" dirty="0"/>
              <a:t>познакомит Вас с </a:t>
            </a:r>
            <a:r>
              <a:rPr lang="ru-RU" sz="1400" dirty="0" smtClean="0"/>
              <a:t>основными положениями </a:t>
            </a:r>
            <a:r>
              <a:rPr lang="ru-RU" sz="1400" dirty="0"/>
              <a:t>бюджета </a:t>
            </a:r>
            <a:r>
              <a:rPr lang="ru-RU" sz="1400" dirty="0" smtClean="0"/>
              <a:t>муниципального образования МО Васильевский на 2018-2020 </a:t>
            </a:r>
            <a:r>
              <a:rPr lang="ru-RU" sz="1400" dirty="0"/>
              <a:t>годы</a:t>
            </a:r>
          </a:p>
        </p:txBody>
      </p:sp>
      <p:sp>
        <p:nvSpPr>
          <p:cNvPr id="34" name="Подзаголовок 4"/>
          <p:cNvSpPr txBox="1">
            <a:spLocks/>
          </p:cNvSpPr>
          <p:nvPr/>
        </p:nvSpPr>
        <p:spPr>
          <a:xfrm>
            <a:off x="2632754" y="3650732"/>
            <a:ext cx="8915399" cy="13947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/>
              <a:t>Публичные слушания </a:t>
            </a:r>
            <a:r>
              <a:rPr lang="ru-RU" sz="1400" dirty="0"/>
              <a:t>– форма участия населения </a:t>
            </a:r>
            <a:r>
              <a:rPr lang="ru-RU" sz="1400" dirty="0" smtClean="0"/>
              <a:t>в осуществлении местного самоуправления</a:t>
            </a:r>
            <a:r>
              <a:rPr lang="ru-RU" sz="1400" dirty="0"/>
              <a:t>. </a:t>
            </a:r>
            <a:r>
              <a:rPr lang="ru-RU" sz="1400" dirty="0" smtClean="0"/>
              <a:t>Слушания с привлечением граждан проводятся </a:t>
            </a:r>
            <a:r>
              <a:rPr lang="ru-RU" sz="1400" dirty="0"/>
              <a:t>с целью </a:t>
            </a:r>
            <a:r>
              <a:rPr lang="ru-RU" sz="1400" dirty="0" smtClean="0"/>
              <a:t>выявления мнения </a:t>
            </a:r>
            <a:r>
              <a:rPr lang="ru-RU" sz="1400" dirty="0"/>
              <a:t>населения по проекту бюджета </a:t>
            </a:r>
            <a:r>
              <a:rPr lang="ru-RU" sz="1400" dirty="0" smtClean="0"/>
              <a:t>муниципального образования на </a:t>
            </a:r>
            <a:r>
              <a:rPr lang="ru-RU" sz="1400" dirty="0"/>
              <a:t>очередной финансовый год и плановый </a:t>
            </a:r>
            <a:r>
              <a:rPr lang="ru-RU" sz="1400" dirty="0" smtClean="0"/>
              <a:t>период, а также – по отчетности о расходовании средств за истекший период времени.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5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460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Введение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372279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Участие граждан в бюджетном процессе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57436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Улыбающееся лицо 2"/>
          <p:cNvSpPr/>
          <p:nvPr/>
        </p:nvSpPr>
        <p:spPr>
          <a:xfrm>
            <a:off x="6001884" y="2135932"/>
            <a:ext cx="914400" cy="914400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8317751" y="2484274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ГРАЖДАНИН: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убличные слушания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 Проекту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8317750" y="4656345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ГРАЖДАНИН: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убличные слушания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 Отчету исполнения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Б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Блок-схема: несколько документов 13"/>
          <p:cNvSpPr>
            <a:spLocks/>
          </p:cNvSpPr>
          <p:nvPr/>
        </p:nvSpPr>
        <p:spPr>
          <a:xfrm>
            <a:off x="2153587" y="2484274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НАЛОГОПЛАТЕЛЬЩИК: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омогает формировать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Доходную часть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2153587" y="4623265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ПОЛУЧАТЕЛЬ БЛАГ: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отребляет результаты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р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еализации программ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Расходной части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7342891" y="2597627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10800000">
            <a:off x="5086073" y="2597627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4717646" y="3717253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триховая стрелка вправо 25"/>
          <p:cNvSpPr/>
          <p:nvPr/>
        </p:nvSpPr>
        <p:spPr>
          <a:xfrm>
            <a:off x="7686173" y="4660528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10800000">
            <a:off x="7686173" y="3717253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 rot="10800000">
            <a:off x="4717646" y="4660528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10800000">
            <a:off x="7372415" y="5889324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5086073" y="5881954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001883" y="5674440"/>
            <a:ext cx="914400" cy="914400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154" y="3512457"/>
            <a:ext cx="2291048" cy="1897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Прямоугольник 16"/>
          <p:cNvSpPr/>
          <p:nvPr/>
        </p:nvSpPr>
        <p:spPr>
          <a:xfrm>
            <a:off x="5923032" y="4718178"/>
            <a:ext cx="1062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БЮДЖЕТ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937555" y="511406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/>
              <a:t>муниципального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1" descr="F:\okrug_map_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555" y="1637689"/>
            <a:ext cx="7248525" cy="46577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73978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4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/>
              <a:t>м</a:t>
            </a:r>
            <a:r>
              <a:rPr lang="ru-RU" b="1" dirty="0" smtClean="0"/>
              <a:t>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20734" y="4340500"/>
            <a:ext cx="6122681" cy="2042010"/>
          </a:xfrm>
        </p:spPr>
        <p:txBody>
          <a:bodyPr>
            <a:normAutofit/>
          </a:bodyPr>
          <a:lstStyle/>
          <a:p>
            <a:r>
              <a:rPr lang="ru-RU" altLang="ru-RU" dirty="0"/>
              <a:t>Общая площадь земель округа – </a:t>
            </a:r>
            <a:r>
              <a:rPr lang="ru-RU" altLang="ru-RU" dirty="0">
                <a:solidFill>
                  <a:srgbClr val="002060"/>
                </a:solidFill>
              </a:rPr>
              <a:t>241,000</a:t>
            </a:r>
            <a:r>
              <a:rPr lang="ru-RU" altLang="ru-RU" dirty="0"/>
              <a:t> га.</a:t>
            </a:r>
          </a:p>
          <a:p>
            <a:r>
              <a:rPr lang="ru-RU" altLang="ru-RU" dirty="0" smtClean="0"/>
              <a:t>Численность население </a:t>
            </a:r>
            <a:r>
              <a:rPr lang="ru-RU" altLang="ru-RU" dirty="0"/>
              <a:t>округа – </a:t>
            </a:r>
            <a:r>
              <a:rPr lang="ru-RU" altLang="ru-RU" dirty="0" smtClean="0">
                <a:solidFill>
                  <a:srgbClr val="153261"/>
                </a:solidFill>
              </a:rPr>
              <a:t>32 </a:t>
            </a:r>
            <a:r>
              <a:rPr lang="ru-RU" altLang="ru-RU" dirty="0">
                <a:solidFill>
                  <a:srgbClr val="153261"/>
                </a:solidFill>
              </a:rPr>
              <a:t>899 </a:t>
            </a:r>
            <a:r>
              <a:rPr lang="ru-RU" altLang="ru-RU" dirty="0"/>
              <a:t>чел.</a:t>
            </a:r>
          </a:p>
          <a:p>
            <a:r>
              <a:rPr lang="ru-RU" altLang="ru-RU" dirty="0"/>
              <a:t>Дети до 17 лет </a:t>
            </a:r>
            <a:r>
              <a:rPr lang="ru-RU" altLang="ru-RU" dirty="0" smtClean="0"/>
              <a:t> –  </a:t>
            </a:r>
            <a:r>
              <a:rPr lang="ru-RU" altLang="ru-RU" dirty="0">
                <a:solidFill>
                  <a:srgbClr val="153261"/>
                </a:solidFill>
              </a:rPr>
              <a:t>4 612 </a:t>
            </a:r>
            <a:r>
              <a:rPr lang="ru-RU" altLang="ru-RU" dirty="0"/>
              <a:t>чел.</a:t>
            </a:r>
          </a:p>
          <a:p>
            <a:r>
              <a:rPr lang="ru-RU" altLang="ru-RU" dirty="0"/>
              <a:t>Количество жилых домов </a:t>
            </a:r>
            <a:r>
              <a:rPr lang="ru-RU" altLang="ru-RU" dirty="0" smtClean="0"/>
              <a:t> –  </a:t>
            </a:r>
            <a:r>
              <a:rPr lang="ru-RU" altLang="ru-RU" dirty="0" smtClean="0">
                <a:solidFill>
                  <a:srgbClr val="153261"/>
                </a:solidFill>
              </a:rPr>
              <a:t>270 </a:t>
            </a:r>
            <a:r>
              <a:rPr lang="ru-RU" altLang="ru-RU" dirty="0" smtClean="0"/>
              <a:t>ед.</a:t>
            </a:r>
            <a:endParaRPr lang="ru-RU" altLang="ru-RU" dirty="0"/>
          </a:p>
          <a:p>
            <a:r>
              <a:rPr lang="ru-RU" altLang="ru-RU" dirty="0" smtClean="0"/>
              <a:t>Площадь зеленых насаждений  –  </a:t>
            </a:r>
            <a:r>
              <a:rPr lang="ru-RU" altLang="ru-RU" dirty="0" smtClean="0">
                <a:solidFill>
                  <a:srgbClr val="153261"/>
                </a:solidFill>
              </a:rPr>
              <a:t>2,285</a:t>
            </a:r>
            <a:r>
              <a:rPr lang="ru-RU" altLang="ru-RU" dirty="0" smtClean="0"/>
              <a:t> </a:t>
            </a:r>
            <a:r>
              <a:rPr lang="ru-RU" altLang="ru-RU" dirty="0"/>
              <a:t>га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785156" y="2328094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Общие </a:t>
            </a:r>
            <a:r>
              <a:rPr lang="ru-RU" dirty="0"/>
              <a:t>сведения на текущий период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57436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Подзаголовок 4"/>
          <p:cNvSpPr txBox="1">
            <a:spLocks/>
          </p:cNvSpPr>
          <p:nvPr/>
        </p:nvSpPr>
        <p:spPr>
          <a:xfrm>
            <a:off x="2129360" y="3050332"/>
            <a:ext cx="5904968" cy="1247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Внутригородское муниципальное образование МО Васильевский расположено в Василеостровском районе Санкт-Петербурга, города федерального значения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805" y="3858385"/>
            <a:ext cx="3333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69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/>
              <a:t>муниципального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48004" y="3095240"/>
            <a:ext cx="5746068" cy="3374571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/>
              <a:t>Детские дошкольные учреждения  –  </a:t>
            </a:r>
            <a:r>
              <a:rPr lang="ru-RU" altLang="ru-RU" dirty="0">
                <a:solidFill>
                  <a:srgbClr val="153261"/>
                </a:solidFill>
              </a:rPr>
              <a:t>5 </a:t>
            </a:r>
            <a:r>
              <a:rPr lang="ru-RU" altLang="ru-RU" dirty="0"/>
              <a:t>ед.</a:t>
            </a:r>
          </a:p>
          <a:p>
            <a:r>
              <a:rPr lang="ru-RU" altLang="ru-RU" dirty="0"/>
              <a:t>Общеобразовательные школы и лицеи  –  </a:t>
            </a:r>
            <a:r>
              <a:rPr lang="ru-RU" altLang="ru-RU" dirty="0">
                <a:solidFill>
                  <a:srgbClr val="153261"/>
                </a:solidFill>
              </a:rPr>
              <a:t>4 </a:t>
            </a:r>
            <a:r>
              <a:rPr lang="ru-RU" altLang="ru-RU" dirty="0"/>
              <a:t>ед.</a:t>
            </a:r>
          </a:p>
          <a:p>
            <a:r>
              <a:rPr lang="ru-RU" altLang="ru-RU" dirty="0" smtClean="0"/>
              <a:t>Спортивные сооружения – </a:t>
            </a:r>
            <a:r>
              <a:rPr lang="ru-RU" altLang="ru-RU" dirty="0" smtClean="0">
                <a:solidFill>
                  <a:srgbClr val="002060"/>
                </a:solidFill>
              </a:rPr>
              <a:t>28</a:t>
            </a:r>
            <a:r>
              <a:rPr lang="ru-RU" altLang="ru-RU" dirty="0" smtClean="0"/>
              <a:t> ед.</a:t>
            </a:r>
          </a:p>
          <a:p>
            <a:r>
              <a:rPr lang="ru-RU" altLang="ru-RU" dirty="0" smtClean="0"/>
              <a:t>Организации здравоохранения </a:t>
            </a:r>
            <a:r>
              <a:rPr lang="ru-RU" altLang="ru-RU" dirty="0"/>
              <a:t>– </a:t>
            </a:r>
            <a:r>
              <a:rPr lang="ru-RU" altLang="ru-RU" dirty="0" smtClean="0">
                <a:solidFill>
                  <a:srgbClr val="153261"/>
                </a:solidFill>
              </a:rPr>
              <a:t>8 </a:t>
            </a:r>
            <a:r>
              <a:rPr lang="ru-RU" altLang="ru-RU" dirty="0"/>
              <a:t>ед.</a:t>
            </a:r>
          </a:p>
          <a:p>
            <a:r>
              <a:rPr lang="ru-RU" altLang="ru-RU" dirty="0" smtClean="0"/>
              <a:t>Предприятия </a:t>
            </a:r>
            <a:r>
              <a:rPr lang="ru-RU" altLang="ru-RU" dirty="0"/>
              <a:t>общественного </a:t>
            </a:r>
            <a:r>
              <a:rPr lang="ru-RU" altLang="ru-RU" dirty="0" smtClean="0"/>
              <a:t>питания – </a:t>
            </a:r>
            <a:r>
              <a:rPr lang="ru-RU" altLang="ru-RU" dirty="0" smtClean="0">
                <a:solidFill>
                  <a:srgbClr val="002060"/>
                </a:solidFill>
              </a:rPr>
              <a:t>78</a:t>
            </a:r>
            <a:r>
              <a:rPr lang="ru-RU" altLang="ru-RU" dirty="0" smtClean="0"/>
              <a:t> ед.</a:t>
            </a:r>
            <a:endParaRPr lang="ru-RU" altLang="ru-RU" dirty="0"/>
          </a:p>
          <a:p>
            <a:r>
              <a:rPr lang="ru-RU" altLang="ru-RU" dirty="0" smtClean="0"/>
              <a:t>Организации </a:t>
            </a:r>
            <a:r>
              <a:rPr lang="ru-RU" altLang="ru-RU" dirty="0"/>
              <a:t>бытового </a:t>
            </a:r>
            <a:r>
              <a:rPr lang="ru-RU" altLang="ru-RU" dirty="0" smtClean="0"/>
              <a:t>обслуживания – </a:t>
            </a:r>
            <a:r>
              <a:rPr lang="ru-RU" altLang="ru-RU" dirty="0" smtClean="0">
                <a:solidFill>
                  <a:srgbClr val="002060"/>
                </a:solidFill>
              </a:rPr>
              <a:t>99</a:t>
            </a:r>
            <a:r>
              <a:rPr lang="ru-RU" altLang="ru-RU" dirty="0" smtClean="0"/>
              <a:t> ед.</a:t>
            </a:r>
            <a:endParaRPr lang="ru-RU" altLang="ru-RU" dirty="0"/>
          </a:p>
          <a:p>
            <a:r>
              <a:rPr lang="ru-RU" altLang="ru-RU" dirty="0" smtClean="0"/>
              <a:t>Продуктовых магазина </a:t>
            </a:r>
            <a:r>
              <a:rPr lang="ru-RU" altLang="ru-RU" dirty="0"/>
              <a:t>– </a:t>
            </a:r>
            <a:r>
              <a:rPr lang="ru-RU" altLang="ru-RU" dirty="0" smtClean="0">
                <a:solidFill>
                  <a:srgbClr val="002060"/>
                </a:solidFill>
              </a:rPr>
              <a:t>82</a:t>
            </a:r>
            <a:r>
              <a:rPr lang="ru-RU" altLang="ru-RU" dirty="0" smtClean="0"/>
              <a:t> ед.</a:t>
            </a:r>
          </a:p>
          <a:p>
            <a:r>
              <a:rPr lang="ru-RU" altLang="ru-RU" dirty="0" smtClean="0"/>
              <a:t>Непродовольственных магазинов – </a:t>
            </a:r>
            <a:r>
              <a:rPr lang="ru-RU" altLang="ru-RU" dirty="0" smtClean="0">
                <a:solidFill>
                  <a:srgbClr val="002060"/>
                </a:solidFill>
              </a:rPr>
              <a:t>127</a:t>
            </a:r>
            <a:r>
              <a:rPr lang="ru-RU" altLang="ru-RU" dirty="0" smtClean="0"/>
              <a:t> ед.</a:t>
            </a:r>
          </a:p>
          <a:p>
            <a:r>
              <a:rPr lang="ru-RU" altLang="ru-RU" dirty="0" smtClean="0"/>
              <a:t>Банно-прачечных объектов – </a:t>
            </a:r>
            <a:r>
              <a:rPr lang="ru-RU" altLang="ru-RU" dirty="0" smtClean="0">
                <a:solidFill>
                  <a:srgbClr val="002060"/>
                </a:solidFill>
              </a:rPr>
              <a:t>5</a:t>
            </a:r>
            <a:r>
              <a:rPr lang="ru-RU" altLang="ru-RU" dirty="0" smtClean="0"/>
              <a:t> ед. </a:t>
            </a:r>
            <a:endParaRPr lang="ru-RU" altLang="ru-RU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785156" y="2328094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Общие </a:t>
            </a:r>
            <a:r>
              <a:rPr lang="ru-RU" dirty="0"/>
              <a:t>сведения на текущий </a:t>
            </a:r>
            <a:r>
              <a:rPr lang="ru-RU" dirty="0" smtClean="0"/>
              <a:t>период (продолжение)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324457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50" name="Picture 2" descr="C:\Users\НИКОиПО\Desktop\photo_1-1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288" y="3614469"/>
            <a:ext cx="4063042" cy="30020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580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34242" y="825865"/>
            <a:ext cx="9313913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показатели социально-экономического развития 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з</a:t>
            </a:r>
            <a:r>
              <a:rPr lang="ru-RU" b="1" dirty="0" smtClean="0"/>
              <a:t>а 2015-2017 годы, на текущий 2018 </a:t>
            </a:r>
            <a:r>
              <a:rPr lang="ru-RU" b="1" dirty="0"/>
              <a:t>год </a:t>
            </a:r>
            <a:r>
              <a:rPr lang="ru-RU" b="1" dirty="0" smtClean="0"/>
              <a:t>и 2019-2020 годы</a:t>
            </a:r>
            <a:endParaRPr lang="ru-RU" b="1" dirty="0"/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</a:t>
            </a:r>
            <a:r>
              <a:rPr lang="ru-RU" b="1" dirty="0" smtClean="0"/>
              <a:t>в рублях на человека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451516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04726"/>
              </p:ext>
            </p:extLst>
          </p:nvPr>
        </p:nvGraphicFramePr>
        <p:xfrm>
          <a:off x="2764971" y="2764971"/>
          <a:ext cx="8051252" cy="355645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59660"/>
                <a:gridCol w="731932"/>
                <a:gridCol w="731932"/>
                <a:gridCol w="731932"/>
                <a:gridCol w="731932"/>
                <a:gridCol w="731932"/>
                <a:gridCol w="731932"/>
              </a:tblGrid>
              <a:tr h="2767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Показатели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 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Плановый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6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Доходы бюджета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1 849,91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2 191,40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1 966,14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2 141,02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2 267,34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2 429,24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856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Расходы бюджета муниципального образования,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just" fontAlgn="ctr"/>
                      <a:r>
                        <a:rPr lang="ru-RU" sz="1000" u="none" strike="noStrike" dirty="0" smtClean="0">
                          <a:effectLst/>
                        </a:rPr>
                        <a:t>в </a:t>
                      </a:r>
                      <a:r>
                        <a:rPr lang="ru-RU" sz="1000" u="none" strike="noStrike" dirty="0">
                          <a:effectLst/>
                        </a:rPr>
                        <a:t>том числе: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1 769,20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2 031,10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2 193,53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2 321,09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2 399,15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2 429,24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425,72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558,89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539,93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528,28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512,36</a:t>
                      </a:r>
                    </a:p>
                  </a:txBody>
                  <a:tcPr marL="9525" marR="9525" marT="9525" marB="0" anchor="ctr"/>
                </a:tc>
              </a:tr>
              <a:tr h="2659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национальную </a:t>
                      </a:r>
                      <a:r>
                        <a:rPr lang="ru-RU" sz="1000" u="none" strike="noStrike" dirty="0" smtClean="0">
                          <a:effectLst/>
                        </a:rPr>
                        <a:t>безопасность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2,81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3,59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национальную экономику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4,77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20,81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жилищно-коммунальное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785,45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830,80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966,39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1 030,99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1 036,43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1 086,26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20,69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24,71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33,31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культуру и кинематографию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222,23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281,47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336,28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социальную политику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263,03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266,58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371,60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физическую культуру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15,36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22,25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средства массовой информации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30,77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36,34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42,78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0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на 2018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85149" y="5866309"/>
            <a:ext cx="8762999" cy="54586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altLang="ru-RU" sz="1400" dirty="0"/>
              <a:t>4</a:t>
            </a:r>
            <a:r>
              <a:rPr lang="ru-RU" altLang="ru-RU" sz="1400" dirty="0" smtClean="0"/>
              <a:t>. Выполнение </a:t>
            </a:r>
            <a:r>
              <a:rPr lang="ru-RU" altLang="ru-RU" sz="1400" dirty="0"/>
              <a:t>отдельных государственных полномочий по опеке и </a:t>
            </a:r>
            <a:r>
              <a:rPr lang="ru-RU" altLang="ru-RU" sz="1400" dirty="0" smtClean="0"/>
              <a:t>попечительству, а также </a:t>
            </a:r>
            <a:r>
              <a:rPr lang="ru-RU" altLang="ru-RU" sz="1400" dirty="0"/>
              <a:t>по составлению протоколов об административных правонарушениях</a:t>
            </a:r>
            <a:r>
              <a:rPr lang="ru-RU" altLang="ru-RU" sz="1400" dirty="0" smtClean="0"/>
              <a:t>;</a:t>
            </a:r>
            <a:endParaRPr lang="ru-RU" altLang="ru-RU" sz="1400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7012"/>
            <a:ext cx="8915399" cy="444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Основные задачи бюджетной политики</a:t>
            </a:r>
            <a:endParaRPr lang="ru-RU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785149" y="5028654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2</a:t>
            </a:r>
            <a:r>
              <a:rPr lang="ru-RU" altLang="ru-RU" sz="1400" dirty="0" smtClean="0"/>
              <a:t>. </a:t>
            </a:r>
            <a:r>
              <a:rPr lang="ru-RU" altLang="ru-RU" sz="1400" dirty="0"/>
              <a:t>У</a:t>
            </a:r>
            <a:r>
              <a:rPr lang="ru-RU" sz="1400" dirty="0" smtClean="0"/>
              <a:t>лучшение </a:t>
            </a:r>
            <a:r>
              <a:rPr lang="ru-RU" sz="1400" dirty="0"/>
              <a:t>качества </a:t>
            </a:r>
            <a:r>
              <a:rPr lang="ru-RU" sz="1400" dirty="0" smtClean="0"/>
              <a:t>жизни </a:t>
            </a:r>
            <a:r>
              <a:rPr lang="ru-RU" sz="1400" dirty="0"/>
              <a:t>граждан, проживающих на территории муниципального округа</a:t>
            </a:r>
            <a:r>
              <a:rPr lang="ru-RU" altLang="ru-RU" sz="1400" dirty="0" smtClean="0"/>
              <a:t>;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785149" y="4620760"/>
            <a:ext cx="8762999" cy="293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 smtClean="0"/>
              <a:t>1. Благоустройство территории муниципального округа;</a:t>
            </a: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785149" y="5452314"/>
            <a:ext cx="8762999" cy="321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3</a:t>
            </a:r>
            <a:r>
              <a:rPr lang="ru-RU" altLang="ru-RU" sz="1400" dirty="0" smtClean="0"/>
              <a:t>. Эффективное исполнение социально-значимых ведомственных целевых программ.</a:t>
            </a:r>
            <a:endParaRPr lang="ru-RU" altLang="ru-RU" sz="1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34429"/>
              </p:ext>
            </p:extLst>
          </p:nvPr>
        </p:nvGraphicFramePr>
        <p:xfrm>
          <a:off x="10236654" y="475347"/>
          <a:ext cx="1473200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45000" endPos="65000" dir="5400000" sy="-100000" algn="bl" rotWithShape="0"/>
                </a:effectLst>
                <a:tableStyleId>{BDBED569-4797-4DF1-A0F4-6AAB3CD982D8}</a:tableStyleId>
              </a:tblPr>
              <a:tblGrid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hlinkClick r:id="rId3" action="ppaction://hlinksldjump" tooltip="П Е Р Е Х О Д"/>
                        </a:rPr>
                        <a:t>Оглавление</a:t>
                      </a:r>
                      <a:endParaRPr lang="ru-RU" sz="1600" b="0" cap="none" spc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Подзаголовок 4"/>
          <p:cNvSpPr txBox="1">
            <a:spLocks/>
          </p:cNvSpPr>
          <p:nvPr/>
        </p:nvSpPr>
        <p:spPr>
          <a:xfrm>
            <a:off x="2785148" y="2594297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2</a:t>
            </a:r>
            <a:r>
              <a:rPr lang="ru-RU" altLang="ru-RU" sz="1400" dirty="0" smtClean="0"/>
              <a:t>. Совершенствование нормативно-правового регулирования бюджетного процесса;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785150" y="3506744"/>
            <a:ext cx="8762999" cy="528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 smtClean="0"/>
              <a:t>4. Повышение качества ведомственных целевых программ и расширение их использования в бюджетном планировании.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2785150" y="2990815"/>
            <a:ext cx="8762999" cy="495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3</a:t>
            </a:r>
            <a:r>
              <a:rPr lang="ru-RU" altLang="ru-RU" sz="1400" dirty="0" smtClean="0"/>
              <a:t>. Повышение эффективности финансовых взаимоотношений с бюджетами Санкт-Петербурга;</a:t>
            </a:r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>
          <a:xfrm>
            <a:off x="2785148" y="2214432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1</a:t>
            </a:r>
            <a:r>
              <a:rPr lang="ru-RU" altLang="ru-RU" sz="1400" dirty="0" smtClean="0"/>
              <a:t>. Повышение эффективности оказания муниципальных услуг;</a:t>
            </a:r>
          </a:p>
        </p:txBody>
      </p:sp>
      <p:sp>
        <p:nvSpPr>
          <p:cNvPr id="16" name="Подзаголовок 4"/>
          <p:cNvSpPr txBox="1">
            <a:spLocks/>
          </p:cNvSpPr>
          <p:nvPr/>
        </p:nvSpPr>
        <p:spPr>
          <a:xfrm>
            <a:off x="2632756" y="4178190"/>
            <a:ext cx="8915399" cy="336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Приоритеты бюджетной политики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1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6466</TotalTime>
  <Words>2739</Words>
  <Application>Microsoft Office PowerPoint</Application>
  <PresentationFormat>Широкоэкранный</PresentationFormat>
  <Paragraphs>787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 3</vt:lpstr>
      <vt:lpstr>Легкий дым</vt:lpstr>
      <vt:lpstr>Бюджет на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293</cp:revision>
  <dcterms:created xsi:type="dcterms:W3CDTF">2017-09-11T10:04:56Z</dcterms:created>
  <dcterms:modified xsi:type="dcterms:W3CDTF">2018-01-25T10:39:08Z</dcterms:modified>
</cp:coreProperties>
</file>